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19" r:id="rId1"/>
  </p:sldMasterIdLst>
  <p:notesMasterIdLst>
    <p:notesMasterId r:id="rId6"/>
  </p:notesMasterIdLst>
  <p:sldIdLst>
    <p:sldId id="288" r:id="rId2"/>
    <p:sldId id="284" r:id="rId3"/>
    <p:sldId id="296" r:id="rId4"/>
    <p:sldId id="295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D632"/>
    <a:srgbClr val="74F12F"/>
    <a:srgbClr val="327CBF"/>
    <a:srgbClr val="000000"/>
    <a:srgbClr val="3BD241"/>
    <a:srgbClr val="FD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6318" autoAdjust="0"/>
  </p:normalViewPr>
  <p:slideViewPr>
    <p:cSldViewPr snapToGrid="0">
      <p:cViewPr varScale="1">
        <p:scale>
          <a:sx n="42" d="100"/>
          <a:sy n="42" d="100"/>
        </p:scale>
        <p:origin x="78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6AD08-DA0A-4106-B189-4C4ECC54B182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68C36-8834-4A18-A470-A25DE0172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367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348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0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82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936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304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41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03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77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799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53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763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465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362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910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02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013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390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382D80F-C034-40C4-9120-E4C35E565A8D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A64D443-BC41-4781-B10A-06D5628FE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896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20" r:id="rId1"/>
    <p:sldLayoutId id="2147484421" r:id="rId2"/>
    <p:sldLayoutId id="2147484422" r:id="rId3"/>
    <p:sldLayoutId id="2147484423" r:id="rId4"/>
    <p:sldLayoutId id="2147484424" r:id="rId5"/>
    <p:sldLayoutId id="2147484425" r:id="rId6"/>
    <p:sldLayoutId id="2147484426" r:id="rId7"/>
    <p:sldLayoutId id="2147484427" r:id="rId8"/>
    <p:sldLayoutId id="2147484428" r:id="rId9"/>
    <p:sldLayoutId id="2147484429" r:id="rId10"/>
    <p:sldLayoutId id="2147484430" r:id="rId11"/>
    <p:sldLayoutId id="2147484431" r:id="rId12"/>
    <p:sldLayoutId id="2147484432" r:id="rId13"/>
    <p:sldLayoutId id="2147484433" r:id="rId14"/>
    <p:sldLayoutId id="2147484434" r:id="rId15"/>
    <p:sldLayoutId id="2147484435" r:id="rId16"/>
    <p:sldLayoutId id="2147484436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CBEB12-CF83-47DC-B2AF-D38E3BAE881B}"/>
              </a:ext>
            </a:extLst>
          </p:cNvPr>
          <p:cNvSpPr/>
          <p:nvPr/>
        </p:nvSpPr>
        <p:spPr>
          <a:xfrm>
            <a:off x="-71562" y="1"/>
            <a:ext cx="5176299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CE30D5-8614-45D5-BED2-5B16ED344AEE}"/>
              </a:ext>
            </a:extLst>
          </p:cNvPr>
          <p:cNvSpPr txBox="1"/>
          <p:nvPr/>
        </p:nvSpPr>
        <p:spPr>
          <a:xfrm>
            <a:off x="73636" y="-3547"/>
            <a:ext cx="9335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</a:t>
            </a:r>
            <a:endParaRPr lang="ko-KR" altLang="en-US" sz="5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76971-4F20-4367-B5C4-B01832C11003}"/>
              </a:ext>
            </a:extLst>
          </p:cNvPr>
          <p:cNvSpPr txBox="1"/>
          <p:nvPr/>
        </p:nvSpPr>
        <p:spPr>
          <a:xfrm>
            <a:off x="540427" y="227285"/>
            <a:ext cx="4421040" cy="803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/>
              <a:t>Python Scapy </a:t>
            </a:r>
            <a:r>
              <a:rPr lang="ko-KR" altLang="en-US" sz="2000" b="1"/>
              <a:t>라이브러리의 </a:t>
            </a:r>
            <a:r>
              <a:rPr lang="en-US" altLang="ko-KR" sz="2000" b="1"/>
              <a:t>FCS </a:t>
            </a:r>
            <a:r>
              <a:rPr lang="ko-KR" altLang="en-US" sz="2000" b="1"/>
              <a:t>누락 오류 해결 및 프레임 중복 방지 </a:t>
            </a:r>
            <a:endParaRPr lang="en-US" altLang="ko-KR" sz="2000" b="1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A16FC94-F97C-4C81-8AB3-A4F291B8EEA1}"/>
              </a:ext>
            </a:extLst>
          </p:cNvPr>
          <p:cNvGrpSpPr/>
          <p:nvPr/>
        </p:nvGrpSpPr>
        <p:grpSpPr>
          <a:xfrm>
            <a:off x="243581" y="1356962"/>
            <a:ext cx="4297351" cy="2109380"/>
            <a:chOff x="243581" y="1356962"/>
            <a:chExt cx="4297351" cy="210938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0F7ECFD-42D3-4175-A4FF-F5526F464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242" y="1723024"/>
              <a:ext cx="4048690" cy="174331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46FA3A-A372-42D0-8C4F-942624B45FB2}"/>
                </a:ext>
              </a:extLst>
            </p:cNvPr>
            <p:cNvSpPr txBox="1"/>
            <p:nvPr/>
          </p:nvSpPr>
          <p:spPr>
            <a:xfrm>
              <a:off x="243581" y="1356962"/>
              <a:ext cx="3995149" cy="366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/>
                <a:t>FCS </a:t>
              </a:r>
              <a:r>
                <a:rPr lang="ko-KR" altLang="en-US" sz="1600" b="1"/>
                <a:t>누락 오류 및 중복 스니핑</a:t>
              </a:r>
              <a:endParaRPr lang="en-US" altLang="ko-KR" sz="1600" b="1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81F9F45-77A2-455E-A65D-4D1F3CAF27FC}"/>
              </a:ext>
            </a:extLst>
          </p:cNvPr>
          <p:cNvSpPr txBox="1"/>
          <p:nvPr/>
        </p:nvSpPr>
        <p:spPr>
          <a:xfrm>
            <a:off x="5249935" y="227285"/>
            <a:ext cx="6735534" cy="50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/>
              <a:t>Python </a:t>
            </a:r>
            <a:r>
              <a:rPr lang="en-US" altLang="ko-KR" sz="2400" b="1" dirty="0" err="1"/>
              <a:t>Scapy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라이브러리의 </a:t>
            </a:r>
            <a:r>
              <a:rPr lang="en-US" altLang="ko-KR" sz="2400" b="1" dirty="0"/>
              <a:t>FCS </a:t>
            </a:r>
            <a:r>
              <a:rPr lang="ko-KR" altLang="en-US" sz="2400" b="1" dirty="0"/>
              <a:t>누락 오류 해결 </a:t>
            </a:r>
            <a:endParaRPr lang="en-US" altLang="ko-KR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3FBA16-AD13-4537-A461-DAE248CC6649}"/>
              </a:ext>
            </a:extLst>
          </p:cNvPr>
          <p:cNvSpPr txBox="1"/>
          <p:nvPr/>
        </p:nvSpPr>
        <p:spPr>
          <a:xfrm>
            <a:off x="5396501" y="719728"/>
            <a:ext cx="6578549" cy="291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수집한 </a:t>
            </a:r>
            <a:r>
              <a:rPr lang="en-US" altLang="ko-KR" sz="1400" b="1" dirty="0"/>
              <a:t>EAPOL </a:t>
            </a:r>
            <a:r>
              <a:rPr lang="ko-KR" altLang="en-US" sz="1400" b="1" dirty="0"/>
              <a:t>샘플을 전송하면 위와 같이 </a:t>
            </a:r>
            <a:r>
              <a:rPr lang="en-US" altLang="ko-KR" sz="1400" b="1" dirty="0"/>
              <a:t>Malformed(</a:t>
            </a:r>
            <a:r>
              <a:rPr lang="ko-KR" altLang="en-US" sz="1400" b="1" dirty="0"/>
              <a:t>손상된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패킷으로 표시된다</a:t>
            </a:r>
            <a:r>
              <a:rPr lang="en-US" altLang="ko-KR" sz="1400" b="1" dirty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이는 </a:t>
            </a:r>
            <a:r>
              <a:rPr lang="en-US" altLang="ko-KR" sz="1400" b="1" dirty="0"/>
              <a:t>Dot.11 </a:t>
            </a:r>
            <a:r>
              <a:rPr lang="ko-KR" altLang="en-US" sz="1400" b="1" dirty="0"/>
              <a:t>계층의 </a:t>
            </a:r>
            <a:r>
              <a:rPr lang="en-US" altLang="ko-KR" sz="1400" b="1" dirty="0"/>
              <a:t>FCS</a:t>
            </a:r>
            <a:r>
              <a:rPr lang="ko-KR" altLang="en-US" sz="1400" b="1" dirty="0"/>
              <a:t>라는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4 </a:t>
            </a:r>
            <a:r>
              <a:rPr lang="en-US" altLang="ko-KR" sz="1400" b="1">
                <a:solidFill>
                  <a:schemeClr val="accent6">
                    <a:lumMod val="75000"/>
                  </a:schemeClr>
                </a:solidFill>
              </a:rPr>
              <a:t>Bytes </a:t>
            </a: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정보가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손실</a:t>
            </a:r>
            <a:r>
              <a:rPr lang="ko-KR" altLang="en-US" sz="1400" b="1" dirty="0"/>
              <a:t>되었기 때문이다</a:t>
            </a:r>
            <a:r>
              <a:rPr lang="en-US" altLang="ko-KR" sz="1400" b="1" dirty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FCS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Dot.11 </a:t>
            </a:r>
            <a:r>
              <a:rPr lang="ko-KR" altLang="en-US" sz="1400" b="1" dirty="0"/>
              <a:t>계층이긴 하지만 프레임의 끝 단의 존재하기 때문에 </a:t>
            </a:r>
            <a:r>
              <a:rPr lang="en-US" altLang="ko-KR" sz="1400" b="1" dirty="0"/>
              <a:t>Wireshark</a:t>
            </a:r>
            <a:r>
              <a:rPr lang="ko-KR" altLang="en-US" sz="1400" b="1" dirty="0"/>
              <a:t>가 패킷을 분석하는 과정에서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누락된 </a:t>
            </a:r>
            <a:r>
              <a:rPr lang="en-US" altLang="ko-KR" sz="1400" b="1" dirty="0"/>
              <a:t>FCS</a:t>
            </a:r>
            <a:r>
              <a:rPr lang="ko-KR" altLang="en-US" sz="1400" b="1" dirty="0"/>
              <a:t>를 </a:t>
            </a:r>
            <a:r>
              <a:rPr lang="en-US" altLang="ko-KR" sz="1400" b="1" dirty="0"/>
              <a:t>EAPOL </a:t>
            </a:r>
            <a:r>
              <a:rPr lang="ko-KR" altLang="en-US" sz="1400" b="1" dirty="0"/>
              <a:t>계층에서 떼어가게 되어 </a:t>
            </a:r>
            <a:r>
              <a:rPr lang="en-US" altLang="ko-KR" sz="1400" b="1" dirty="0"/>
              <a:t>EAPOL </a:t>
            </a:r>
            <a:r>
              <a:rPr lang="ko-KR" altLang="en-US" sz="1400" b="1" dirty="0"/>
              <a:t>계층이 손상되었다고 표기됨</a:t>
            </a:r>
            <a:r>
              <a:rPr lang="en-US" altLang="ko-KR" sz="1400" b="1" dirty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Gen_key</a:t>
            </a:r>
            <a:r>
              <a:rPr lang="en-US" altLang="ko-KR" sz="1400" b="1" dirty="0"/>
              <a:t>(4)</a:t>
            </a:r>
            <a:r>
              <a:rPr lang="ko-KR" altLang="en-US" sz="1400" b="1" dirty="0"/>
              <a:t> 함수를 통해 </a:t>
            </a:r>
            <a:r>
              <a:rPr lang="en-US" altLang="ko-KR" sz="1400" b="1" dirty="0"/>
              <a:t>4*4 Bytes</a:t>
            </a:r>
            <a:r>
              <a:rPr lang="ko-KR" altLang="en-US" sz="1400" b="1" dirty="0"/>
              <a:t> 키를 생성하고 이를 프레임에 더해서 누락된 </a:t>
            </a:r>
            <a:r>
              <a:rPr lang="en-US" altLang="ko-KR" sz="1400" b="1" dirty="0"/>
              <a:t>FCS</a:t>
            </a:r>
            <a:r>
              <a:rPr lang="ko-KR" altLang="en-US" sz="1400" b="1" dirty="0"/>
              <a:t>를 채워주는 것으로 해결할 수 있음</a:t>
            </a:r>
            <a:r>
              <a:rPr lang="en-US" altLang="ko-KR" sz="1400" b="1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89E3B-4B4C-4F03-8007-6C6462B73A0A}"/>
              </a:ext>
            </a:extLst>
          </p:cNvPr>
          <p:cNvSpPr txBox="1"/>
          <p:nvPr/>
        </p:nvSpPr>
        <p:spPr>
          <a:xfrm>
            <a:off x="5334601" y="3658696"/>
            <a:ext cx="6735534" cy="50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/>
              <a:t>중복 스니핑</a:t>
            </a:r>
            <a:endParaRPr lang="en-US" altLang="ko-KR" sz="24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484D2C-4995-42DD-9D60-191D00C4469C}"/>
              </a:ext>
            </a:extLst>
          </p:cNvPr>
          <p:cNvSpPr txBox="1"/>
          <p:nvPr/>
        </p:nvSpPr>
        <p:spPr>
          <a:xfrm>
            <a:off x="5481167" y="4151139"/>
            <a:ext cx="6578549" cy="2141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좌측에 있는 </a:t>
            </a:r>
            <a:r>
              <a:rPr lang="en-US" altLang="ko-KR" sz="1400" b="1" dirty="0"/>
              <a:t>Wireshark</a:t>
            </a:r>
            <a:r>
              <a:rPr lang="ko-KR" altLang="en-US" sz="1400" b="1" dirty="0"/>
              <a:t>의 패킷 </a:t>
            </a:r>
            <a:r>
              <a:rPr lang="ko-KR" altLang="en-US" sz="1400" b="1" dirty="0" err="1"/>
              <a:t>켭쳐</a:t>
            </a:r>
            <a:r>
              <a:rPr lang="ko-KR" altLang="en-US" sz="1400" b="1" dirty="0"/>
              <a:t> 사진은 한번의 </a:t>
            </a:r>
            <a:r>
              <a:rPr lang="en-US" altLang="ko-KR" sz="1400" b="1" dirty="0"/>
              <a:t>EAPOL 4 Way Handshaking</a:t>
            </a:r>
            <a:r>
              <a:rPr lang="ko-KR" altLang="en-US" sz="1400" b="1" dirty="0"/>
              <a:t>을 </a:t>
            </a:r>
            <a:r>
              <a:rPr lang="ko-KR" altLang="en-US" sz="1400" b="1" dirty="0" err="1"/>
              <a:t>스니핑</a:t>
            </a:r>
            <a:r>
              <a:rPr lang="ko-KR" altLang="en-US" sz="1400" b="1" dirty="0"/>
              <a:t> 한 것임에도 총 </a:t>
            </a:r>
            <a:r>
              <a:rPr lang="en-US" altLang="ko-KR" sz="1400" b="1" dirty="0"/>
              <a:t>8</a:t>
            </a:r>
            <a:r>
              <a:rPr lang="ko-KR" altLang="en-US" sz="1400" b="1" dirty="0"/>
              <a:t>개의 프레임이 표시된 것을 볼 수 있음</a:t>
            </a:r>
            <a:r>
              <a:rPr lang="en-US" altLang="ko-KR" sz="1400" b="1" dirty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이는 프레임이 </a:t>
            </a:r>
            <a:r>
              <a:rPr lang="ko-KR" altLang="en-US" sz="1400" b="1" dirty="0" err="1"/>
              <a:t>전송될때</a:t>
            </a:r>
            <a:r>
              <a:rPr lang="ko-KR" altLang="en-US" sz="1400" b="1" dirty="0"/>
              <a:t> 한번 </a:t>
            </a:r>
            <a:r>
              <a:rPr lang="ko-KR" altLang="en-US" sz="1400" b="1" dirty="0" err="1"/>
              <a:t>스니핑</a:t>
            </a:r>
            <a:r>
              <a:rPr lang="ko-KR" altLang="en-US" sz="1400" b="1" dirty="0"/>
              <a:t> 되고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전송된 프레임을 다시 한번 더 중복 </a:t>
            </a:r>
            <a:r>
              <a:rPr lang="ko-KR" altLang="en-US" sz="1400" b="1" dirty="0" err="1">
                <a:solidFill>
                  <a:schemeClr val="accent6">
                    <a:lumMod val="75000"/>
                  </a:schemeClr>
                </a:solidFill>
              </a:rPr>
              <a:t>스니핑</a:t>
            </a:r>
            <a:r>
              <a:rPr lang="ko-KR" altLang="en-US" sz="1400" b="1" dirty="0" err="1"/>
              <a:t>해서</a:t>
            </a:r>
            <a:r>
              <a:rPr lang="ko-KR" altLang="en-US" sz="1400" b="1" dirty="0"/>
              <a:t> 발생하는 문제로 추정됨</a:t>
            </a:r>
            <a:r>
              <a:rPr lang="en-US" altLang="ko-KR" sz="1400" b="1" dirty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이때 전송과정에서 </a:t>
            </a:r>
            <a:r>
              <a:rPr lang="ko-KR" altLang="en-US" sz="1400" b="1" dirty="0" err="1"/>
              <a:t>스니핑되는</a:t>
            </a:r>
            <a:r>
              <a:rPr lang="ko-KR" altLang="en-US" sz="1400" b="1" dirty="0"/>
              <a:t> 프레임은 </a:t>
            </a:r>
            <a:r>
              <a:rPr lang="en-US" altLang="ko-KR" sz="1400" b="1" dirty="0" err="1"/>
              <a:t>RadioTap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계층의 길이가 비정상적으로 작으므로 다음과 같은 코드로 해결 가능</a:t>
            </a:r>
            <a:r>
              <a:rPr lang="en-US" altLang="ko-KR" sz="1400" b="1" dirty="0"/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0A725F-C129-431F-88B9-580EDBEA9ECA}"/>
              </a:ext>
            </a:extLst>
          </p:cNvPr>
          <p:cNvGrpSpPr/>
          <p:nvPr/>
        </p:nvGrpSpPr>
        <p:grpSpPr>
          <a:xfrm>
            <a:off x="243580" y="4279335"/>
            <a:ext cx="3995149" cy="1562492"/>
            <a:chOff x="243580" y="4279335"/>
            <a:chExt cx="3995149" cy="156249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BEE80DF-E501-4C93-8C99-642A4D87F1A4}"/>
                </a:ext>
              </a:extLst>
            </p:cNvPr>
            <p:cNvSpPr/>
            <p:nvPr/>
          </p:nvSpPr>
          <p:spPr>
            <a:xfrm>
              <a:off x="492243" y="4943345"/>
              <a:ext cx="3607089" cy="8984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F8F8F2"/>
                  </a:solidFill>
                  <a:effectLst/>
                  <a:latin typeface="Arial Unicode MS"/>
                  <a:ea typeface="JetBrains Mono"/>
                </a:rPr>
                <a:t>Dot11_len </a:t>
              </a:r>
              <a: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F92672"/>
                  </a:solidFill>
                  <a:effectLst/>
                  <a:latin typeface="Arial Unicode MS"/>
                  <a:ea typeface="JetBrains Mono"/>
                </a:rPr>
                <a:t>= </a:t>
              </a:r>
              <a: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66D9EF"/>
                  </a:solidFill>
                  <a:effectLst/>
                  <a:latin typeface="Arial Unicode MS"/>
                  <a:ea typeface="JetBrains Mono"/>
                </a:rPr>
                <a:t>len</a:t>
              </a:r>
              <a: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F8F8F2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66D9EF"/>
                  </a:solidFill>
                  <a:effectLst/>
                  <a:latin typeface="Arial Unicode MS"/>
                  <a:ea typeface="JetBrains Mono"/>
                </a:rPr>
                <a:t>bytes</a:t>
              </a:r>
              <a: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F8F8F2"/>
                  </a:solidFill>
                  <a:effectLst/>
                  <a:latin typeface="Arial Unicode MS"/>
                  <a:ea typeface="JetBrains Mono"/>
                </a:rPr>
                <a:t>(pkt[Dot11]))</a:t>
              </a:r>
              <a:b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F8F8F2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F8F8F2"/>
                  </a:solidFill>
                  <a:effectLst/>
                  <a:latin typeface="Arial Unicode MS"/>
                  <a:ea typeface="JetBrains Mono"/>
                </a:rPr>
                <a:t>Radio_len </a:t>
              </a:r>
              <a: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F92672"/>
                  </a:solidFill>
                  <a:effectLst/>
                  <a:latin typeface="Arial Unicode MS"/>
                  <a:ea typeface="JetBrains Mono"/>
                </a:rPr>
                <a:t>= </a:t>
              </a:r>
              <a: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66D9EF"/>
                  </a:solidFill>
                  <a:effectLst/>
                  <a:latin typeface="Arial Unicode MS"/>
                  <a:ea typeface="JetBrains Mono"/>
                </a:rPr>
                <a:t>len</a:t>
              </a:r>
              <a: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F8F8F2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66D9EF"/>
                  </a:solidFill>
                  <a:effectLst/>
                  <a:latin typeface="Arial Unicode MS"/>
                  <a:ea typeface="JetBrains Mono"/>
                </a:rPr>
                <a:t>bytes</a:t>
              </a:r>
              <a: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F8F8F2"/>
                  </a:solidFill>
                  <a:effectLst/>
                  <a:latin typeface="Arial Unicode MS"/>
                  <a:ea typeface="JetBrains Mono"/>
                </a:rPr>
                <a:t>(pkt))</a:t>
              </a:r>
              <a:b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F8F8F2"/>
                  </a:solidFill>
                  <a:effectLst/>
                  <a:latin typeface="Arial Unicode MS"/>
                  <a:ea typeface="JetBrains Mono"/>
                </a:rPr>
              </a:br>
              <a:b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F8F8F2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800" b="0" i="1" u="none" strike="noStrike" cap="none" normalizeH="0" baseline="0">
                  <a:ln>
                    <a:noFill/>
                  </a:ln>
                  <a:solidFill>
                    <a:srgbClr val="66D9EF"/>
                  </a:solidFill>
                  <a:effectLst/>
                  <a:latin typeface="Arial Unicode MS"/>
                  <a:ea typeface="JetBrains Mono"/>
                </a:rPr>
                <a:t>if </a:t>
              </a:r>
              <a: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F8F8F2"/>
                  </a:solidFill>
                  <a:effectLst/>
                  <a:latin typeface="Arial Unicode MS"/>
                  <a:ea typeface="JetBrains Mono"/>
                </a:rPr>
                <a:t>Radio_len </a:t>
              </a:r>
              <a: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F92672"/>
                  </a:solidFill>
                  <a:effectLst/>
                  <a:latin typeface="Arial Unicode MS"/>
                  <a:ea typeface="JetBrains Mono"/>
                </a:rPr>
                <a:t>- </a:t>
              </a:r>
              <a: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F8F8F2"/>
                  </a:solidFill>
                  <a:effectLst/>
                  <a:latin typeface="Arial Unicode MS"/>
                  <a:ea typeface="JetBrains Mono"/>
                </a:rPr>
                <a:t>Dot11_len </a:t>
              </a:r>
              <a:r>
                <a:rPr kumimoji="0" lang="en-US" altLang="ko-KR" sz="800" b="0" i="0" u="none" strike="noStrike" cap="none" normalizeH="0" baseline="0">
                  <a:ln>
                    <a:noFill/>
                  </a:ln>
                  <a:solidFill>
                    <a:srgbClr val="F8F8F2"/>
                  </a:solidFill>
                  <a:effectLst/>
                  <a:latin typeface="Arial Unicode MS"/>
                  <a:ea typeface="JetBrains Mono"/>
                </a:rPr>
                <a:t>&gt;</a:t>
              </a:r>
              <a: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F92672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en-US" altLang="ko-KR" sz="800" b="0" i="0" u="none" strike="noStrike" cap="none" normalizeH="0" baseline="0">
                  <a:ln>
                    <a:noFill/>
                  </a:ln>
                  <a:solidFill>
                    <a:srgbClr val="F92672"/>
                  </a:solidFill>
                  <a:effectLst/>
                  <a:latin typeface="Arial Unicode MS"/>
                  <a:ea typeface="JetBrains Mono"/>
                </a:rPr>
                <a:t>1</a:t>
              </a:r>
              <a: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AE81FF"/>
                  </a:solidFill>
                  <a:effectLst/>
                  <a:latin typeface="Arial Unicode MS"/>
                  <a:ea typeface="JetBrains Mono"/>
                </a:rPr>
                <a:t>6</a:t>
              </a:r>
              <a: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F92672"/>
                  </a:solidFill>
                  <a:effectLst/>
                  <a:latin typeface="Arial Unicode MS"/>
                  <a:ea typeface="JetBrains Mono"/>
                </a:rPr>
                <a:t>:</a:t>
              </a:r>
              <a:b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F92672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800" b="0" i="0" u="none" strike="noStrike" cap="none" normalizeH="0" baseline="0">
                  <a:ln>
                    <a:noFill/>
                  </a:ln>
                  <a:solidFill>
                    <a:srgbClr val="F92672"/>
                  </a:solidFill>
                  <a:effectLst/>
                  <a:latin typeface="Arial Unicode MS"/>
                  <a:ea typeface="JetBrains Mono"/>
                </a:rPr>
                <a:t>      ~~~~</a:t>
              </a:r>
              <a:endPara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727F8D4-A11F-447F-9687-8E41E1A990F7}"/>
                </a:ext>
              </a:extLst>
            </p:cNvPr>
            <p:cNvSpPr/>
            <p:nvPr/>
          </p:nvSpPr>
          <p:spPr>
            <a:xfrm>
              <a:off x="492242" y="4713511"/>
              <a:ext cx="3607089" cy="257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>
                  <a:solidFill>
                    <a:schemeClr val="tx1"/>
                  </a:solidFill>
                  <a:latin typeface="Arial Unicode MS"/>
                </a:rPr>
                <a:t>중복 스니핑 해결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8F8F1C-A8FC-4D6D-9482-FFEE95D3117E}"/>
                </a:ext>
              </a:extLst>
            </p:cNvPr>
            <p:cNvSpPr txBox="1"/>
            <p:nvPr/>
          </p:nvSpPr>
          <p:spPr>
            <a:xfrm>
              <a:off x="243580" y="4279335"/>
              <a:ext cx="3995149" cy="366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1"/>
                <a:t>중복 스니핑 해결</a:t>
              </a:r>
              <a:endParaRPr lang="en-US" altLang="ko-KR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401425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CBEB12-CF83-47DC-B2AF-D38E3BAE881B}"/>
              </a:ext>
            </a:extLst>
          </p:cNvPr>
          <p:cNvSpPr/>
          <p:nvPr/>
        </p:nvSpPr>
        <p:spPr>
          <a:xfrm>
            <a:off x="-71562" y="1"/>
            <a:ext cx="5176299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CE30D5-8614-45D5-BED2-5B16ED344AEE}"/>
              </a:ext>
            </a:extLst>
          </p:cNvPr>
          <p:cNvSpPr txBox="1"/>
          <p:nvPr/>
        </p:nvSpPr>
        <p:spPr>
          <a:xfrm>
            <a:off x="9442805" y="-131531"/>
            <a:ext cx="9335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</a:t>
            </a:r>
            <a:endParaRPr lang="ko-KR" altLang="en-US" sz="5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76971-4F20-4367-B5C4-B01832C11003}"/>
              </a:ext>
            </a:extLst>
          </p:cNvPr>
          <p:cNvSpPr txBox="1"/>
          <p:nvPr/>
        </p:nvSpPr>
        <p:spPr>
          <a:xfrm>
            <a:off x="9909597" y="99301"/>
            <a:ext cx="367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최종 시스템 제작</a:t>
            </a:r>
            <a:endParaRPr lang="ko-KR" altLang="en-US" sz="20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3404F2-CDD7-4CA5-8E48-39492F5BCD81}"/>
              </a:ext>
            </a:extLst>
          </p:cNvPr>
          <p:cNvSpPr/>
          <p:nvPr/>
        </p:nvSpPr>
        <p:spPr>
          <a:xfrm>
            <a:off x="1" y="363651"/>
            <a:ext cx="1435318" cy="6181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8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JetBrains Mono"/>
              </a:rPr>
              <a:t>search_connection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sniff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prn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handler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filter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ether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proto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 0x888e'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monitor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8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8F70FE-E1BA-4954-A408-DB3ACF2FA367}"/>
              </a:ext>
            </a:extLst>
          </p:cNvPr>
          <p:cNvSpPr/>
          <p:nvPr/>
        </p:nvSpPr>
        <p:spPr>
          <a:xfrm>
            <a:off x="0" y="99301"/>
            <a:ext cx="1435319" cy="25725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</a:rPr>
              <a:t>search_connection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3D2EAF3-9395-498F-9202-1AF15BF1A20C}"/>
              </a:ext>
            </a:extLst>
          </p:cNvPr>
          <p:cNvSpPr/>
          <p:nvPr/>
        </p:nvSpPr>
        <p:spPr>
          <a:xfrm>
            <a:off x="2481858" y="396622"/>
            <a:ext cx="2501759" cy="3995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Dot11_len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bytes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[Dot11]))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Radio_len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bytes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5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Radio_len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Dot11_len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&gt;=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global</a:t>
            </a:r>
            <a:r>
              <a:rPr kumimoji="0" lang="ko-KR" altLang="ko-KR" sz="5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except_mac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online_thread_last_num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online_thread_num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thread_handler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eap_num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check_eap_num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5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eap_num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==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or</a:t>
            </a:r>
            <a:r>
              <a:rPr kumimoji="0" lang="ko-KR" altLang="ko-KR" sz="5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eap_num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==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[Dot11].addr2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[Dot11].addr1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ko-KR" altLang="ko-KR" sz="5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eap_num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==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2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or</a:t>
            </a:r>
            <a:r>
              <a:rPr kumimoji="0" lang="ko-KR" altLang="ko-KR" sz="5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eap_num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==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[Dot11].addr1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[Dot11].addr2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5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not</a:t>
            </a:r>
            <a:r>
              <a:rPr kumimoji="0" lang="ko-KR" altLang="ko-KR" sz="5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==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5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not</a:t>
            </a:r>
            <a:r>
              <a:rPr kumimoji="0" lang="ko-KR" altLang="ko-KR" sz="5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f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5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except_mac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except_mac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f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except_mac.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append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f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except_mac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packet_buffer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f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]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bytes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)]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thread_num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0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while</a:t>
            </a:r>
            <a:r>
              <a:rPr kumimoji="0" lang="ko-KR" altLang="ko-KR" sz="5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5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not</a:t>
            </a:r>
            <a:r>
              <a:rPr kumimoji="0" lang="ko-KR" altLang="ko-KR" sz="5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thread_num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5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online_thread_num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break</a:t>
            </a:r>
            <a:br>
              <a:rPr kumimoji="0" lang="ko-KR" altLang="ko-KR" sz="5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thread_num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thread_num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5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thread_num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online_thread_last_num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online_thread_last_num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thread_num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thread_handler.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append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threading.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Thread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target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multi_thread_handler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args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thread_num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)))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thread_handler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thread_num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]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threading.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Thread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target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multi_thread_handler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                                                      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args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thread_num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online_thread_num.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append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thread_num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thread_handler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thread_num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daemon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False</a:t>
            </a:r>
            <a:br>
              <a:rPr kumimoji="0" lang="ko-KR" altLang="ko-KR" sz="5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thread_handler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thread_num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start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packet_buffer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f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append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bytes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5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))</a:t>
            </a:r>
            <a:endParaRPr kumimoji="0" lang="ko-KR" altLang="ko-KR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45DAB8C-8D62-4D09-B40A-B4CA26BA804C}"/>
              </a:ext>
            </a:extLst>
          </p:cNvPr>
          <p:cNvSpPr/>
          <p:nvPr/>
        </p:nvSpPr>
        <p:spPr>
          <a:xfrm>
            <a:off x="2481858" y="99301"/>
            <a:ext cx="2501759" cy="31864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</a:rPr>
              <a:t>Handler(pkt)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C71C2E5-589C-4563-A7C4-18FB22ADEF3A}"/>
              </a:ext>
            </a:extLst>
          </p:cNvPr>
          <p:cNvSpPr/>
          <p:nvPr/>
        </p:nvSpPr>
        <p:spPr>
          <a:xfrm>
            <a:off x="1" y="1434786"/>
            <a:ext cx="1917917" cy="2283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global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except_mac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online_thread_num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pkt_buffer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eapol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time.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sleep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packet_buffer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f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eap_num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check_eap_num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eapol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eap_num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]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pkt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not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eapol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eapol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]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eval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f'eapol_sample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_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1}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thread_eapol_jamming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eapol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time.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sleep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online_thread_num.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remove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thread_num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except_mac.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remove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f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del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packet_buffer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f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f'finish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07EB7F-9FC2-41CF-913F-C483ACF6A748}"/>
              </a:ext>
            </a:extLst>
          </p:cNvPr>
          <p:cNvSpPr/>
          <p:nvPr/>
        </p:nvSpPr>
        <p:spPr>
          <a:xfrm>
            <a:off x="0" y="1177530"/>
            <a:ext cx="1917918" cy="25725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</a:rPr>
              <a:t>Mult_thread_handler(~arg3)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A69F875-6849-4FAC-A71E-F5DC2455058F}"/>
              </a:ext>
            </a:extLst>
          </p:cNvPr>
          <p:cNvSpPr/>
          <p:nvPr/>
        </p:nvSpPr>
        <p:spPr>
          <a:xfrm>
            <a:off x="1" y="4269733"/>
            <a:ext cx="2078983" cy="200113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tm_per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eapol_count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thread_count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tm_extra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eapol_count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%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thread_count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multi_thread_eapol_jamming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[]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deauth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time.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sleep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thread_count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replay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tm_per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&lt;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tm_extra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replay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replay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multi_thread_eapol_jamming.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append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threading.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Thread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target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eapol_jamming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args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eapol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replay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)))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multi_thread_eapol_jamming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daemon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True</a:t>
            </a:r>
            <a:b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multi_thread_eapol_jamming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start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thread_count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multi_thread_eapol_jamming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join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f'No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.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thread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quit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9442319-6E8B-469B-84DB-C10F31CBE0AC}"/>
              </a:ext>
            </a:extLst>
          </p:cNvPr>
          <p:cNvSpPr/>
          <p:nvPr/>
        </p:nvSpPr>
        <p:spPr>
          <a:xfrm>
            <a:off x="0" y="4012477"/>
            <a:ext cx="2078984" cy="25725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</a:rPr>
              <a:t>Thread_eapol_jamming(~arg3)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E74AC5D-FA82-41F7-B80E-CDD27BD5330D}"/>
              </a:ext>
            </a:extLst>
          </p:cNvPr>
          <p:cNvSpPr/>
          <p:nvPr/>
        </p:nvSpPr>
        <p:spPr>
          <a:xfrm>
            <a:off x="2481858" y="5025059"/>
            <a:ext cx="1570784" cy="1163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global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send_pkt_count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replay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gen_pkt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eapol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ap_mac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target_mac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pkt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sendp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verbose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send_pkt_count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send_pkt_count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send_pkt_count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CB5CB72-BAE8-4BFA-8BD5-9A40F4D64E95}"/>
              </a:ext>
            </a:extLst>
          </p:cNvPr>
          <p:cNvSpPr/>
          <p:nvPr/>
        </p:nvSpPr>
        <p:spPr>
          <a:xfrm>
            <a:off x="2481856" y="4767802"/>
            <a:ext cx="1570785" cy="25725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</a:rPr>
              <a:t>eapol_jamming(~arg3)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E4EBC2D0-6FC4-4DD4-8D87-9AF724E9CA91}"/>
              </a:ext>
            </a:extLst>
          </p:cNvPr>
          <p:cNvCxnSpPr>
            <a:cxnSpLocks/>
            <a:stCxn id="7" idx="3"/>
            <a:endCxn id="51" idx="1"/>
          </p:cNvCxnSpPr>
          <p:nvPr/>
        </p:nvCxnSpPr>
        <p:spPr>
          <a:xfrm flipV="1">
            <a:off x="1435319" y="258622"/>
            <a:ext cx="1046539" cy="4140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78856732-6A28-4AF6-B804-B402FB831D02}"/>
              </a:ext>
            </a:extLst>
          </p:cNvPr>
          <p:cNvCxnSpPr>
            <a:cxnSpLocks/>
            <a:stCxn id="57" idx="3"/>
            <a:endCxn id="50" idx="1"/>
          </p:cNvCxnSpPr>
          <p:nvPr/>
        </p:nvCxnSpPr>
        <p:spPr>
          <a:xfrm>
            <a:off x="1917918" y="1306158"/>
            <a:ext cx="563940" cy="108796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58ED6ADF-B772-4723-B5E0-26F29775C9A3}"/>
              </a:ext>
            </a:extLst>
          </p:cNvPr>
          <p:cNvCxnSpPr>
            <a:cxnSpLocks/>
            <a:stCxn id="56" idx="3"/>
            <a:endCxn id="66" idx="0"/>
          </p:cNvCxnSpPr>
          <p:nvPr/>
        </p:nvCxnSpPr>
        <p:spPr>
          <a:xfrm flipH="1">
            <a:off x="1039492" y="2576555"/>
            <a:ext cx="878426" cy="1435922"/>
          </a:xfrm>
          <a:prstGeom prst="bentConnector4">
            <a:avLst>
              <a:gd name="adj1" fmla="val -26024"/>
              <a:gd name="adj2" fmla="val 89757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89805C15-344A-4EB2-9F19-F795F5F120C8}"/>
              </a:ext>
            </a:extLst>
          </p:cNvPr>
          <p:cNvCxnSpPr>
            <a:cxnSpLocks/>
            <a:stCxn id="69" idx="2"/>
            <a:endCxn id="64" idx="2"/>
          </p:cNvCxnSpPr>
          <p:nvPr/>
        </p:nvCxnSpPr>
        <p:spPr>
          <a:xfrm rot="5400000">
            <a:off x="2112069" y="5115684"/>
            <a:ext cx="82607" cy="2227757"/>
          </a:xfrm>
          <a:prstGeom prst="bentConnector3">
            <a:avLst>
              <a:gd name="adj1" fmla="val 376732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835148A-BADB-4814-BF36-A000ECD61F3F}"/>
              </a:ext>
            </a:extLst>
          </p:cNvPr>
          <p:cNvSpPr txBox="1"/>
          <p:nvPr/>
        </p:nvSpPr>
        <p:spPr>
          <a:xfrm>
            <a:off x="5249935" y="227285"/>
            <a:ext cx="6735534" cy="50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/>
              <a:t>최종 시스템 제작</a:t>
            </a:r>
            <a:endParaRPr lang="en-US" altLang="ko-KR" sz="2400" b="1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5CEEEC9-DDEE-45B1-9C0E-6BB892A28EA4}"/>
              </a:ext>
            </a:extLst>
          </p:cNvPr>
          <p:cNvSpPr txBox="1"/>
          <p:nvPr/>
        </p:nvSpPr>
        <p:spPr>
          <a:xfrm>
            <a:off x="5396501" y="719728"/>
            <a:ext cx="6578549" cy="369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/>
              <a:t>Search_connection </a:t>
            </a:r>
            <a:r>
              <a:rPr lang="ko-KR" altLang="en-US" sz="1400" b="1"/>
              <a:t>함수가 지속적으로 </a:t>
            </a:r>
            <a:r>
              <a:rPr lang="en-US" altLang="ko-KR" sz="1400" b="1"/>
              <a:t>EAPOL </a:t>
            </a:r>
            <a:r>
              <a:rPr lang="ko-KR" altLang="en-US" sz="1400" b="1"/>
              <a:t>프레임을 스니핑하여 </a:t>
            </a:r>
            <a:r>
              <a:rPr lang="en-US" altLang="ko-KR" sz="1400" b="1">
                <a:solidFill>
                  <a:schemeClr val="accent6">
                    <a:lumMod val="75000"/>
                  </a:schemeClr>
                </a:solidFill>
              </a:rPr>
              <a:t>Wi-FI </a:t>
            </a: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연결 감지</a:t>
            </a:r>
            <a:endParaRPr lang="en-US" altLang="ko-KR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b="1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/>
              <a:t>다수의 연결을 동 시간에 처리하기 위해서 </a:t>
            </a:r>
            <a:r>
              <a:rPr lang="en-US" altLang="ko-KR" sz="1400" b="1"/>
              <a:t>handler </a:t>
            </a:r>
            <a:r>
              <a:rPr lang="ko-KR" altLang="en-US" sz="1400" b="1"/>
              <a:t>함수에서 </a:t>
            </a:r>
            <a:r>
              <a:rPr lang="en-US" altLang="ko-KR" sz="1400" b="1"/>
              <a:t>Thread </a:t>
            </a:r>
            <a:r>
              <a:rPr lang="ko-KR" altLang="en-US" sz="1400" b="1"/>
              <a:t>생성</a:t>
            </a:r>
            <a:endParaRPr lang="en-US" altLang="ko-KR" sz="1400" b="1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b="1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/>
              <a:t>Multi_thread_handler </a:t>
            </a:r>
            <a:r>
              <a:rPr lang="ko-KR" altLang="en-US" sz="1400" b="1"/>
              <a:t>함수에서는 </a:t>
            </a:r>
            <a:r>
              <a:rPr lang="en-US" altLang="ko-KR" sz="1400" b="1"/>
              <a:t>EAPOL </a:t>
            </a:r>
            <a:r>
              <a:rPr lang="ko-KR" altLang="en-US" sz="1400" b="1"/>
              <a:t>프레임 </a:t>
            </a:r>
            <a:r>
              <a:rPr lang="en-US" altLang="ko-KR" sz="1400" b="1"/>
              <a:t>4</a:t>
            </a:r>
            <a:r>
              <a:rPr lang="ko-KR" altLang="en-US" sz="1400" b="1"/>
              <a:t>개가 모두 스니핑 될 때까지 대기</a:t>
            </a:r>
            <a:r>
              <a:rPr lang="en-US" altLang="ko-KR" sz="1400" b="1"/>
              <a:t> (</a:t>
            </a:r>
            <a:r>
              <a:rPr lang="ko-KR" altLang="en-US" sz="1400" b="1"/>
              <a:t>누락될 경우 미리 저장된 </a:t>
            </a:r>
            <a:r>
              <a:rPr lang="en-US" altLang="ko-KR" sz="1400" b="1"/>
              <a:t>EAPOL </a:t>
            </a:r>
            <a:r>
              <a:rPr lang="ko-KR" altLang="en-US" sz="1400" b="1"/>
              <a:t>샘플로 대체</a:t>
            </a:r>
            <a:r>
              <a:rPr lang="en-US" altLang="ko-KR" sz="1400" b="1"/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b="1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/>
              <a:t>Thread_eapol_jamming </a:t>
            </a:r>
            <a:r>
              <a:rPr lang="ko-KR" altLang="en-US" sz="1400" b="1"/>
              <a:t>함수에서 </a:t>
            </a:r>
            <a:r>
              <a:rPr lang="en-US" altLang="ko-KR" sz="1400" b="1"/>
              <a:t>EAPOL </a:t>
            </a:r>
            <a:r>
              <a:rPr lang="ko-KR" altLang="en-US" sz="1400" b="1"/>
              <a:t>프레임을 전송하기 위한 </a:t>
            </a:r>
            <a:r>
              <a:rPr lang="en-US" altLang="ko-KR" sz="1400" b="1"/>
              <a:t>Thread</a:t>
            </a:r>
            <a:r>
              <a:rPr lang="ko-KR" altLang="en-US" sz="1400" b="1"/>
              <a:t>를 다량 생성하고 </a:t>
            </a:r>
            <a:r>
              <a:rPr lang="en-US" altLang="ko-KR" sz="1400" b="1"/>
              <a:t>eapol_jamming </a:t>
            </a:r>
            <a:r>
              <a:rPr lang="ko-KR" altLang="en-US" sz="1400" b="1"/>
              <a:t>함수를 통해 </a:t>
            </a:r>
            <a:r>
              <a:rPr lang="en-US" altLang="ko-KR" sz="1400" b="1">
                <a:solidFill>
                  <a:schemeClr val="accent6">
                    <a:lumMod val="75000"/>
                  </a:schemeClr>
                </a:solidFill>
              </a:rPr>
              <a:t>EAPOL </a:t>
            </a: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프레임을 전송</a:t>
            </a:r>
            <a:r>
              <a:rPr lang="ko-KR" altLang="en-US" sz="1400" b="1"/>
              <a:t>함</a:t>
            </a:r>
            <a:r>
              <a:rPr lang="en-US" altLang="ko-KR" sz="1400" b="1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b="1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/>
              <a:t>Eapol_jamming </a:t>
            </a:r>
            <a:r>
              <a:rPr lang="ko-KR" altLang="en-US" sz="1400" b="1"/>
              <a:t>함수는 </a:t>
            </a:r>
            <a:r>
              <a:rPr lang="en-US" altLang="ko-KR" sz="1400" b="1"/>
              <a:t>EAPOL </a:t>
            </a:r>
            <a:r>
              <a:rPr lang="ko-KR" altLang="en-US" sz="1400" b="1"/>
              <a:t>프레임을 전송하면서 랜덤한 시간 내에 인증 해지 함수로 대상을 재연결 시킴</a:t>
            </a:r>
            <a:r>
              <a:rPr lang="en-US" altLang="ko-KR" sz="1400" b="1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b="1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2173D8-8CD5-434D-951B-39066F47536D}"/>
              </a:ext>
            </a:extLst>
          </p:cNvPr>
          <p:cNvSpPr txBox="1"/>
          <p:nvPr/>
        </p:nvSpPr>
        <p:spPr>
          <a:xfrm>
            <a:off x="5212835" y="4141105"/>
            <a:ext cx="6735534" cy="50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/>
              <a:t>실제 응용</a:t>
            </a:r>
            <a:endParaRPr lang="en-US" altLang="ko-KR" sz="2400" b="1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41BF9A1-F5CC-4B50-9771-CA965E906FB1}"/>
              </a:ext>
            </a:extLst>
          </p:cNvPr>
          <p:cNvSpPr txBox="1"/>
          <p:nvPr/>
        </p:nvSpPr>
        <p:spPr>
          <a:xfrm>
            <a:off x="5359401" y="4633548"/>
            <a:ext cx="6578549" cy="592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/>
              <a:t>해당 시스템을 라즈베리파이와 같은 소형 하드웨어에서 실행하여 두면 주변 </a:t>
            </a:r>
            <a:r>
              <a:rPr lang="en-US" altLang="ko-KR" sz="1400" b="1"/>
              <a:t>Wi-Fi </a:t>
            </a:r>
            <a:r>
              <a:rPr lang="ko-KR" altLang="en-US" sz="1400" b="1"/>
              <a:t>연결을 자동으로 감지하여 </a:t>
            </a:r>
            <a:r>
              <a:rPr lang="en-US" altLang="ko-KR" sz="1400" b="1"/>
              <a:t>Wi-Fi </a:t>
            </a:r>
            <a:r>
              <a:rPr lang="ko-KR" altLang="en-US" sz="1400" b="1"/>
              <a:t>무선 스니핑을 방어함</a:t>
            </a:r>
            <a:r>
              <a:rPr lang="en-US" altLang="ko-KR" sz="1400" b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57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5" grpId="0"/>
      <p:bldP spid="86" grpId="0"/>
      <p:bldP spid="88" grpId="0"/>
      <p:bldP spid="8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그림 120">
            <a:extLst>
              <a:ext uri="{FF2B5EF4-FFF2-40B4-BE49-F238E27FC236}">
                <a16:creationId xmlns:a16="http://schemas.microsoft.com/office/drawing/2014/main" id="{DCFD8FDE-C5E6-4BEC-A28C-9BFFB18EF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4CF1714-982E-4452-977B-66BC04A387C8}"/>
              </a:ext>
            </a:extLst>
          </p:cNvPr>
          <p:cNvSpPr/>
          <p:nvPr/>
        </p:nvSpPr>
        <p:spPr>
          <a:xfrm>
            <a:off x="275130" y="576421"/>
            <a:ext cx="1358936" cy="648989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EAPOL </a:t>
            </a:r>
            <a:r>
              <a:rPr lang="ko-KR" altLang="en-US" sz="800" dirty="0">
                <a:solidFill>
                  <a:schemeClr val="bg1"/>
                </a:solidFill>
              </a:rPr>
              <a:t>프레임 감지하고 </a:t>
            </a:r>
            <a:r>
              <a:rPr lang="ko-KR" altLang="en-US" sz="800" dirty="0" err="1">
                <a:solidFill>
                  <a:schemeClr val="bg1"/>
                </a:solidFill>
              </a:rPr>
              <a:t>캡쳐하여</a:t>
            </a:r>
            <a:r>
              <a:rPr lang="ko-KR" altLang="en-US" sz="800" dirty="0">
                <a:solidFill>
                  <a:schemeClr val="bg1"/>
                </a:solidFill>
              </a:rPr>
              <a:t> 다음 함수에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입력함</a:t>
            </a:r>
            <a:r>
              <a:rPr lang="en-US" altLang="ko-KR" sz="8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CBAE6A8C-C5D5-43AC-90B3-079A402AD946}"/>
              </a:ext>
            </a:extLst>
          </p:cNvPr>
          <p:cNvCxnSpPr>
            <a:cxnSpLocks/>
          </p:cNvCxnSpPr>
          <p:nvPr/>
        </p:nvCxnSpPr>
        <p:spPr>
          <a:xfrm flipV="1">
            <a:off x="1634066" y="611254"/>
            <a:ext cx="1378993" cy="28966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85557DE-2CC5-4660-A3D2-AEEC650BA26B}"/>
              </a:ext>
            </a:extLst>
          </p:cNvPr>
          <p:cNvSpPr/>
          <p:nvPr/>
        </p:nvSpPr>
        <p:spPr>
          <a:xfrm>
            <a:off x="3013059" y="1209242"/>
            <a:ext cx="1656299" cy="582367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bg1"/>
                </a:solidFill>
              </a:rPr>
              <a:t>Check_eap_num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함수를 통해 입력된 프레임의 </a:t>
            </a:r>
            <a:r>
              <a:rPr lang="en-US" altLang="ko-KR" sz="800" dirty="0">
                <a:solidFill>
                  <a:schemeClr val="bg1"/>
                </a:solidFill>
              </a:rPr>
              <a:t>EAPOL </a:t>
            </a:r>
            <a:r>
              <a:rPr lang="ko-KR" altLang="en-US" sz="800" dirty="0">
                <a:solidFill>
                  <a:schemeClr val="bg1"/>
                </a:solidFill>
              </a:rPr>
              <a:t>넘버 확인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552B805-5563-4D30-90DF-A72660174A17}"/>
              </a:ext>
            </a:extLst>
          </p:cNvPr>
          <p:cNvSpPr/>
          <p:nvPr/>
        </p:nvSpPr>
        <p:spPr>
          <a:xfrm>
            <a:off x="3013059" y="411199"/>
            <a:ext cx="1656299" cy="400110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Dot11 </a:t>
            </a:r>
            <a:r>
              <a:rPr lang="ko-KR" altLang="en-US" sz="800" dirty="0">
                <a:solidFill>
                  <a:schemeClr val="bg1"/>
                </a:solidFill>
              </a:rPr>
              <a:t>계층이 누락되었는지 검사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AF74E1C-8159-438E-B8CB-562048DC53AF}"/>
              </a:ext>
            </a:extLst>
          </p:cNvPr>
          <p:cNvCxnSpPr>
            <a:cxnSpLocks/>
            <a:stCxn id="125" idx="2"/>
            <a:endCxn id="126" idx="0"/>
          </p:cNvCxnSpPr>
          <p:nvPr/>
        </p:nvCxnSpPr>
        <p:spPr>
          <a:xfrm>
            <a:off x="3841209" y="811309"/>
            <a:ext cx="0" cy="39793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7388016-0D86-4903-81A4-85C98787B5EE}"/>
              </a:ext>
            </a:extLst>
          </p:cNvPr>
          <p:cNvSpPr/>
          <p:nvPr/>
        </p:nvSpPr>
        <p:spPr>
          <a:xfrm>
            <a:off x="3013058" y="2761037"/>
            <a:ext cx="1656299" cy="57326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</a:rPr>
              <a:t>글로벌 변수에 </a:t>
            </a:r>
            <a:r>
              <a:rPr lang="en-US" altLang="ko-KR" sz="800">
                <a:solidFill>
                  <a:schemeClr val="bg1"/>
                </a:solidFill>
              </a:rPr>
              <a:t>Packet_buffer </a:t>
            </a:r>
            <a:r>
              <a:rPr lang="ko-KR" altLang="en-US" sz="800">
                <a:solidFill>
                  <a:schemeClr val="bg1"/>
                </a:solidFill>
              </a:rPr>
              <a:t>변수에 해당 패킷 정보 저장</a:t>
            </a:r>
            <a:endParaRPr lang="en-US" altLang="ko-KR" sz="800">
              <a:solidFill>
                <a:schemeClr val="bg1"/>
              </a:solidFill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B975B6FB-88E2-4785-AC12-C71608D161FA}"/>
              </a:ext>
            </a:extLst>
          </p:cNvPr>
          <p:cNvCxnSpPr>
            <a:cxnSpLocks/>
          </p:cNvCxnSpPr>
          <p:nvPr/>
        </p:nvCxnSpPr>
        <p:spPr>
          <a:xfrm>
            <a:off x="4669358" y="2082793"/>
            <a:ext cx="52493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6F27CF2-B503-4EF8-ACF3-ED18E2604FCA}"/>
              </a:ext>
            </a:extLst>
          </p:cNvPr>
          <p:cNvSpPr/>
          <p:nvPr/>
        </p:nvSpPr>
        <p:spPr>
          <a:xfrm>
            <a:off x="5194292" y="1788115"/>
            <a:ext cx="1656299" cy="582367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</a:rPr>
              <a:t>멀티 스레드를 통해 </a:t>
            </a:r>
            <a:r>
              <a:rPr lang="en-US" altLang="ko-KR" sz="800">
                <a:solidFill>
                  <a:schemeClr val="bg1"/>
                </a:solidFill>
              </a:rPr>
              <a:t>multi_thread_handler </a:t>
            </a:r>
            <a:r>
              <a:rPr lang="ko-KR" altLang="en-US" sz="800">
                <a:solidFill>
                  <a:schemeClr val="bg1"/>
                </a:solidFill>
              </a:rPr>
              <a:t>함수 실행</a:t>
            </a:r>
            <a:endParaRPr lang="en-US" altLang="ko-KR" sz="800">
              <a:solidFill>
                <a:schemeClr val="bg1"/>
              </a:solidFill>
            </a:endParaRPr>
          </a:p>
          <a:p>
            <a:pPr algn="ctr"/>
            <a:r>
              <a:rPr lang="ko-KR" altLang="en-US" sz="800">
                <a:solidFill>
                  <a:schemeClr val="bg1"/>
                </a:solidFill>
              </a:rPr>
              <a:t>해당 함수에 프레임의 주소 정보를 입력</a:t>
            </a:r>
            <a:endParaRPr lang="en-US" altLang="ko-KR" sz="800">
              <a:solidFill>
                <a:schemeClr val="bg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8975C10-6ABF-4CAB-8671-CD804AABC0D4}"/>
              </a:ext>
            </a:extLst>
          </p:cNvPr>
          <p:cNvSpPr/>
          <p:nvPr/>
        </p:nvSpPr>
        <p:spPr>
          <a:xfrm>
            <a:off x="6226687" y="3194272"/>
            <a:ext cx="1656299" cy="400110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</a:rPr>
              <a:t>1</a:t>
            </a:r>
            <a:r>
              <a:rPr lang="ko-KR" altLang="en-US" sz="800">
                <a:solidFill>
                  <a:schemeClr val="bg1"/>
                </a:solidFill>
              </a:rPr>
              <a:t>초 대기</a:t>
            </a:r>
            <a:endParaRPr lang="en-US" altLang="ko-KR" sz="800">
              <a:solidFill>
                <a:schemeClr val="bg1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4CCBB4D-7810-4937-8FBF-E5D7621B72F5}"/>
              </a:ext>
            </a:extLst>
          </p:cNvPr>
          <p:cNvSpPr/>
          <p:nvPr/>
        </p:nvSpPr>
        <p:spPr>
          <a:xfrm>
            <a:off x="6866670" y="2935605"/>
            <a:ext cx="94859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2621BCC-FAB9-4958-8170-CB298BE496FA}"/>
              </a:ext>
            </a:extLst>
          </p:cNvPr>
          <p:cNvSpPr/>
          <p:nvPr/>
        </p:nvSpPr>
        <p:spPr>
          <a:xfrm flipV="1">
            <a:off x="6207637" y="2964802"/>
            <a:ext cx="55051" cy="193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AAB74B1-4801-495A-BB85-29BCB5F9680A}"/>
              </a:ext>
            </a:extLst>
          </p:cNvPr>
          <p:cNvSpPr/>
          <p:nvPr/>
        </p:nvSpPr>
        <p:spPr>
          <a:xfrm flipV="1">
            <a:off x="6199161" y="2981324"/>
            <a:ext cx="55051" cy="193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040057E-4EBB-4E5B-8E3B-D56AC91445C9}"/>
              </a:ext>
            </a:extLst>
          </p:cNvPr>
          <p:cNvSpPr/>
          <p:nvPr/>
        </p:nvSpPr>
        <p:spPr>
          <a:xfrm flipV="1">
            <a:off x="7800968" y="2925163"/>
            <a:ext cx="55051" cy="2519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B7B337A-2626-4464-B0A2-AAECB40C2B92}"/>
              </a:ext>
            </a:extLst>
          </p:cNvPr>
          <p:cNvCxnSpPr>
            <a:cxnSpLocks/>
          </p:cNvCxnSpPr>
          <p:nvPr/>
        </p:nvCxnSpPr>
        <p:spPr>
          <a:xfrm>
            <a:off x="6850591" y="2079299"/>
            <a:ext cx="168267" cy="868752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98134D5-4C04-4B33-A705-A64978F06DD8}"/>
              </a:ext>
            </a:extLst>
          </p:cNvPr>
          <p:cNvSpPr/>
          <p:nvPr/>
        </p:nvSpPr>
        <p:spPr>
          <a:xfrm>
            <a:off x="3161139" y="4665170"/>
            <a:ext cx="1073426" cy="429371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</a:rPr>
              <a:t>Packet_buffer</a:t>
            </a:r>
          </a:p>
          <a:p>
            <a:pPr algn="ctr"/>
            <a:r>
              <a:rPr lang="ko-KR" altLang="en-US" sz="800">
                <a:solidFill>
                  <a:schemeClr val="bg1"/>
                </a:solidFill>
              </a:rPr>
              <a:t>프레임 정보 저장</a:t>
            </a:r>
            <a:endParaRPr lang="en-US" altLang="ko-KR" sz="800">
              <a:solidFill>
                <a:schemeClr val="bg1"/>
              </a:solidFill>
            </a:endParaRPr>
          </a:p>
        </p:txBody>
      </p: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D6A5B5E1-7CF4-4D01-B80B-CEB1903B2D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61139" y="4027350"/>
            <a:ext cx="3065548" cy="852506"/>
          </a:xfrm>
          <a:prstGeom prst="bentConnector3">
            <a:avLst>
              <a:gd name="adj1" fmla="val 104695"/>
            </a:avLst>
          </a:prstGeom>
          <a:ln w="19050" cap="flat" cmpd="sng" algn="ctr">
            <a:solidFill>
              <a:schemeClr val="accent6">
                <a:lumMod val="7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32B7545D-401B-42AF-A020-646D1875451D}"/>
              </a:ext>
            </a:extLst>
          </p:cNvPr>
          <p:cNvGrpSpPr/>
          <p:nvPr/>
        </p:nvGrpSpPr>
        <p:grpSpPr>
          <a:xfrm>
            <a:off x="6226687" y="3592491"/>
            <a:ext cx="1656299" cy="2238815"/>
            <a:chOff x="6226687" y="3592491"/>
            <a:chExt cx="1656299" cy="2238815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5BA494A-767C-4716-9F59-CB55084FFED3}"/>
                </a:ext>
              </a:extLst>
            </p:cNvPr>
            <p:cNvSpPr/>
            <p:nvPr/>
          </p:nvSpPr>
          <p:spPr>
            <a:xfrm>
              <a:off x="6226687" y="3592491"/>
              <a:ext cx="1656299" cy="869718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</a:rPr>
                <a:t>입력 받은 패킷 정보를 기반으로 해당 패킷 이외의 </a:t>
              </a:r>
              <a:r>
                <a:rPr lang="en-US" altLang="ko-KR" sz="800" dirty="0">
                  <a:solidFill>
                    <a:schemeClr val="bg1"/>
                  </a:solidFill>
                </a:rPr>
                <a:t>EAPOL </a:t>
              </a:r>
              <a:r>
                <a:rPr lang="ko-KR" altLang="en-US" sz="800" dirty="0">
                  <a:solidFill>
                    <a:schemeClr val="bg1"/>
                  </a:solidFill>
                </a:rPr>
                <a:t>프레임들을 </a:t>
              </a:r>
              <a:r>
                <a:rPr lang="en-US" altLang="ko-KR" sz="800" dirty="0" err="1">
                  <a:solidFill>
                    <a:schemeClr val="bg1"/>
                  </a:solidFill>
                </a:rPr>
                <a:t>Packet_buffer</a:t>
              </a:r>
              <a:r>
                <a:rPr lang="ko-KR" altLang="en-US" sz="800" dirty="0">
                  <a:solidFill>
                    <a:schemeClr val="bg1"/>
                  </a:solidFill>
                </a:rPr>
                <a:t>에서 </a:t>
              </a:r>
              <a:r>
                <a:rPr lang="ko-KR" altLang="en-US" sz="800" dirty="0" err="1">
                  <a:solidFill>
                    <a:schemeClr val="bg1"/>
                  </a:solidFill>
                </a:rPr>
                <a:t>받아옴</a:t>
              </a:r>
              <a:r>
                <a:rPr lang="en-US" altLang="ko-KR" sz="800" dirty="0">
                  <a:solidFill>
                    <a:schemeClr val="bg1"/>
                  </a:solidFill>
                </a:rPr>
                <a:t>.</a:t>
              </a:r>
            </a:p>
            <a:p>
              <a:pPr algn="ctr"/>
              <a:endParaRPr lang="en-US" altLang="ko-KR" sz="8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800" dirty="0" err="1">
                  <a:solidFill>
                    <a:schemeClr val="bg1"/>
                  </a:solidFill>
                </a:rPr>
                <a:t>Packet_buffer</a:t>
              </a:r>
              <a:r>
                <a:rPr lang="ko-KR" altLang="en-US" sz="800" dirty="0">
                  <a:solidFill>
                    <a:schemeClr val="bg1"/>
                  </a:solidFill>
                </a:rPr>
                <a:t>에 없다면 </a:t>
              </a:r>
              <a:r>
                <a:rPr lang="en-US" altLang="ko-KR" sz="800" dirty="0">
                  <a:solidFill>
                    <a:schemeClr val="bg1"/>
                  </a:solidFill>
                </a:rPr>
                <a:t>EAPOL </a:t>
              </a:r>
              <a:r>
                <a:rPr lang="ko-KR" altLang="en-US" sz="800" dirty="0">
                  <a:solidFill>
                    <a:schemeClr val="bg1"/>
                  </a:solidFill>
                </a:rPr>
                <a:t>샘플로 대체</a:t>
              </a:r>
              <a:endParaRPr lang="en-US" altLang="ko-KR" sz="800" dirty="0">
                <a:solidFill>
                  <a:schemeClr val="bg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4FEF68E-6755-41FE-956D-FE5D3A1A502C}"/>
                </a:ext>
              </a:extLst>
            </p:cNvPr>
            <p:cNvSpPr/>
            <p:nvPr/>
          </p:nvSpPr>
          <p:spPr>
            <a:xfrm>
              <a:off x="6226687" y="4453827"/>
              <a:ext cx="1656299" cy="490789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bg1"/>
                  </a:solidFill>
                </a:rPr>
                <a:t>EAPOL </a:t>
              </a:r>
              <a:r>
                <a:rPr lang="ko-KR" altLang="en-US" sz="800">
                  <a:solidFill>
                    <a:schemeClr val="bg1"/>
                  </a:solidFill>
                </a:rPr>
                <a:t>프레임들을 </a:t>
              </a:r>
              <a:r>
                <a:rPr lang="en-US" altLang="ko-KR" sz="800">
                  <a:solidFill>
                    <a:schemeClr val="bg1"/>
                  </a:solidFill>
                </a:rPr>
                <a:t>thread_eapol_jamming </a:t>
              </a:r>
              <a:r>
                <a:rPr lang="ko-KR" altLang="en-US" sz="800">
                  <a:solidFill>
                    <a:schemeClr val="bg1"/>
                  </a:solidFill>
                </a:rPr>
                <a:t>함수에 입력</a:t>
              </a:r>
              <a:endParaRPr lang="en-US" altLang="ko-KR" sz="800">
                <a:solidFill>
                  <a:schemeClr val="bg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8DBD6A2-A231-40D4-891E-115060E0305B}"/>
                </a:ext>
              </a:extLst>
            </p:cNvPr>
            <p:cNvSpPr/>
            <p:nvPr/>
          </p:nvSpPr>
          <p:spPr>
            <a:xfrm>
              <a:off x="6226687" y="4937330"/>
              <a:ext cx="1656299" cy="270776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bg1"/>
                  </a:solidFill>
                </a:rPr>
                <a:t>10</a:t>
              </a:r>
              <a:r>
                <a:rPr lang="ko-KR" altLang="en-US" sz="800">
                  <a:solidFill>
                    <a:schemeClr val="bg1"/>
                  </a:solidFill>
                </a:rPr>
                <a:t>초 대기</a:t>
              </a:r>
              <a:endParaRPr lang="en-US" altLang="ko-KR" sz="800">
                <a:solidFill>
                  <a:schemeClr val="bg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C83102AF-D8B9-4F65-B6FB-92419724B9CE}"/>
                </a:ext>
              </a:extLst>
            </p:cNvPr>
            <p:cNvSpPr/>
            <p:nvPr/>
          </p:nvSpPr>
          <p:spPr>
            <a:xfrm>
              <a:off x="6226687" y="5187558"/>
              <a:ext cx="1656299" cy="643748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</a:rPr>
                <a:t>해당 프레임 정보를 </a:t>
              </a:r>
              <a:r>
                <a:rPr lang="en-US" altLang="ko-KR" sz="800">
                  <a:solidFill>
                    <a:schemeClr val="bg1"/>
                  </a:solidFill>
                </a:rPr>
                <a:t>packet_buffer </a:t>
              </a:r>
              <a:r>
                <a:rPr lang="ko-KR" altLang="en-US" sz="800">
                  <a:solidFill>
                    <a:schemeClr val="bg1"/>
                  </a:solidFill>
                </a:rPr>
                <a:t>및 </a:t>
              </a:r>
              <a:r>
                <a:rPr lang="en-US" altLang="ko-KR" sz="800">
                  <a:solidFill>
                    <a:schemeClr val="bg1"/>
                  </a:solidFill>
                </a:rPr>
                <a:t>except_mac</a:t>
              </a:r>
              <a:r>
                <a:rPr lang="ko-KR" altLang="en-US" sz="800">
                  <a:solidFill>
                    <a:schemeClr val="bg1"/>
                  </a:solidFill>
                </a:rPr>
                <a:t>에서 삭제함</a:t>
              </a:r>
              <a:endParaRPr lang="en-US" altLang="ko-KR" sz="800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D10ABF21-98EC-4E80-B991-B4D56015CF9D}"/>
              </a:ext>
            </a:extLst>
          </p:cNvPr>
          <p:cNvGrpSpPr/>
          <p:nvPr/>
        </p:nvGrpSpPr>
        <p:grpSpPr>
          <a:xfrm>
            <a:off x="8210537" y="4527826"/>
            <a:ext cx="1656299" cy="1304764"/>
            <a:chOff x="8210537" y="4527826"/>
            <a:chExt cx="1656299" cy="13047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71034227-AE3F-4204-A557-BF72E8BE642C}"/>
                </a:ext>
              </a:extLst>
            </p:cNvPr>
            <p:cNvSpPr/>
            <p:nvPr/>
          </p:nvSpPr>
          <p:spPr>
            <a:xfrm>
              <a:off x="8210537" y="4527826"/>
              <a:ext cx="1656299" cy="327813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bg1"/>
                  </a:solidFill>
                </a:rPr>
                <a:t>Deauth </a:t>
              </a:r>
              <a:r>
                <a:rPr lang="ko-KR" altLang="en-US" sz="800">
                  <a:solidFill>
                    <a:schemeClr val="bg1"/>
                  </a:solidFill>
                </a:rPr>
                <a:t>함수 실행</a:t>
              </a:r>
              <a:endParaRPr lang="en-US" altLang="ko-KR" sz="800">
                <a:solidFill>
                  <a:schemeClr val="bg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76D2E851-7801-47E5-BA42-78EFBE306AEC}"/>
                </a:ext>
              </a:extLst>
            </p:cNvPr>
            <p:cNvSpPr/>
            <p:nvPr/>
          </p:nvSpPr>
          <p:spPr>
            <a:xfrm>
              <a:off x="8210537" y="4822618"/>
              <a:ext cx="1656299" cy="1009972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err="1">
                  <a:solidFill>
                    <a:schemeClr val="bg1"/>
                  </a:solidFill>
                </a:rPr>
                <a:t>Thread_count</a:t>
              </a:r>
              <a:r>
                <a:rPr lang="en-US" altLang="ko-KR" sz="800" dirty="0">
                  <a:solidFill>
                    <a:schemeClr val="bg1"/>
                  </a:solidFill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</a:rPr>
                <a:t>만큼 스레드를 생성성하고 </a:t>
              </a:r>
              <a:r>
                <a:rPr lang="en-US" altLang="ko-KR" sz="800" dirty="0" err="1">
                  <a:solidFill>
                    <a:schemeClr val="bg1"/>
                  </a:solidFill>
                </a:rPr>
                <a:t>eapol_jamming</a:t>
              </a:r>
              <a:r>
                <a:rPr lang="en-US" altLang="ko-KR" sz="800" dirty="0">
                  <a:solidFill>
                    <a:schemeClr val="bg1"/>
                  </a:solidFill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</a:rPr>
                <a:t>함수 실행</a:t>
              </a:r>
              <a:r>
                <a:rPr lang="en-US" altLang="ko-KR" sz="800" dirty="0">
                  <a:solidFill>
                    <a:schemeClr val="bg1"/>
                  </a:solidFill>
                </a:rPr>
                <a:t>.</a:t>
              </a:r>
            </a:p>
            <a:p>
              <a:pPr algn="ctr"/>
              <a:endParaRPr lang="en-US" altLang="ko-KR" sz="8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bg1"/>
                  </a:solidFill>
                </a:rPr>
                <a:t>해당 함수에 </a:t>
              </a:r>
              <a:r>
                <a:rPr lang="en-US" altLang="ko-KR" sz="800" dirty="0">
                  <a:solidFill>
                    <a:schemeClr val="bg1"/>
                  </a:solidFill>
                </a:rPr>
                <a:t>EAPOL </a:t>
              </a:r>
              <a:r>
                <a:rPr lang="ko-KR" altLang="en-US" sz="800" dirty="0">
                  <a:solidFill>
                    <a:schemeClr val="bg1"/>
                  </a:solidFill>
                </a:rPr>
                <a:t>프레임과 </a:t>
              </a:r>
              <a:r>
                <a:rPr lang="en-US" altLang="ko-KR" sz="800" dirty="0" err="1">
                  <a:solidFill>
                    <a:schemeClr val="bg1"/>
                  </a:solidFill>
                </a:rPr>
                <a:t>eapol_count</a:t>
              </a:r>
              <a:r>
                <a:rPr lang="en-US" altLang="ko-KR" sz="800" dirty="0">
                  <a:solidFill>
                    <a:schemeClr val="bg1"/>
                  </a:solidFill>
                </a:rPr>
                <a:t> / </a:t>
              </a:r>
              <a:r>
                <a:rPr lang="en-US" altLang="ko-KR" sz="800" dirty="0" err="1">
                  <a:solidFill>
                    <a:schemeClr val="bg1"/>
                  </a:solidFill>
                </a:rPr>
                <a:t>thread_count</a:t>
              </a:r>
              <a:r>
                <a:rPr lang="en-US" altLang="ko-KR" sz="800" dirty="0">
                  <a:solidFill>
                    <a:schemeClr val="bg1"/>
                  </a:solidFill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</a:rPr>
                <a:t>만큼 입력</a:t>
              </a:r>
              <a:endParaRPr lang="en-US" altLang="ko-KR" sz="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64" name="연결선: 꺾임 163">
            <a:extLst>
              <a:ext uri="{FF2B5EF4-FFF2-40B4-BE49-F238E27FC236}">
                <a16:creationId xmlns:a16="http://schemas.microsoft.com/office/drawing/2014/main" id="{874D641D-AA2A-4414-9B90-724CEE6147AF}"/>
              </a:ext>
            </a:extLst>
          </p:cNvPr>
          <p:cNvCxnSpPr>
            <a:cxnSpLocks/>
          </p:cNvCxnSpPr>
          <p:nvPr/>
        </p:nvCxnSpPr>
        <p:spPr>
          <a:xfrm flipV="1">
            <a:off x="7882986" y="4281605"/>
            <a:ext cx="1119722" cy="417617"/>
          </a:xfrm>
          <a:prstGeom prst="bentConnector4">
            <a:avLst>
              <a:gd name="adj1" fmla="val 14626"/>
              <a:gd name="adj2" fmla="val 154739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1FCEFF2A-46AF-4759-AA77-9B0E24A406F6}"/>
              </a:ext>
            </a:extLst>
          </p:cNvPr>
          <p:cNvGrpSpPr/>
          <p:nvPr/>
        </p:nvGrpSpPr>
        <p:grpSpPr>
          <a:xfrm>
            <a:off x="10173344" y="4858622"/>
            <a:ext cx="1656299" cy="981607"/>
            <a:chOff x="10173344" y="4858622"/>
            <a:chExt cx="1656299" cy="981607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100FCD1-8012-402B-9FCA-A6CDAAE21C31}"/>
                </a:ext>
              </a:extLst>
            </p:cNvPr>
            <p:cNvSpPr/>
            <p:nvPr/>
          </p:nvSpPr>
          <p:spPr>
            <a:xfrm>
              <a:off x="10173344" y="4858622"/>
              <a:ext cx="1656299" cy="327813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</a:rPr>
                <a:t>입력받은 수 만큼 반복</a:t>
              </a:r>
              <a:endParaRPr lang="en-US" altLang="ko-KR" sz="800">
                <a:solidFill>
                  <a:schemeClr val="bg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B6E2F941-1244-4A2E-8C7C-6AA97866AC42}"/>
                </a:ext>
              </a:extLst>
            </p:cNvPr>
            <p:cNvSpPr/>
            <p:nvPr/>
          </p:nvSpPr>
          <p:spPr>
            <a:xfrm>
              <a:off x="10173344" y="5153414"/>
              <a:ext cx="1656299" cy="686815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bg1"/>
                  </a:solidFill>
                </a:rPr>
                <a:t>Gen_pkt</a:t>
              </a:r>
              <a:r>
                <a:rPr lang="ko-KR" altLang="en-US" sz="800">
                  <a:solidFill>
                    <a:schemeClr val="bg1"/>
                  </a:solidFill>
                </a:rPr>
                <a:t>에 입력받은 </a:t>
              </a:r>
              <a:r>
                <a:rPr lang="en-US" altLang="ko-KR" sz="800">
                  <a:solidFill>
                    <a:schemeClr val="bg1"/>
                  </a:solidFill>
                </a:rPr>
                <a:t>EAPOL </a:t>
              </a:r>
              <a:r>
                <a:rPr lang="ko-KR" altLang="en-US" sz="800">
                  <a:solidFill>
                    <a:schemeClr val="bg1"/>
                  </a:solidFill>
                </a:rPr>
                <a:t>프레임을 전달하고 수정된 </a:t>
              </a:r>
              <a:r>
                <a:rPr lang="en-US" altLang="ko-KR" sz="800">
                  <a:solidFill>
                    <a:schemeClr val="bg1"/>
                  </a:solidFill>
                </a:rPr>
                <a:t>EAPOL </a:t>
              </a:r>
              <a:r>
                <a:rPr lang="ko-KR" altLang="en-US" sz="800">
                  <a:solidFill>
                    <a:schemeClr val="bg1"/>
                  </a:solidFill>
                </a:rPr>
                <a:t>프레임을 리턴 받음</a:t>
              </a:r>
              <a:r>
                <a:rPr lang="en-US" altLang="ko-KR" sz="800">
                  <a:solidFill>
                    <a:schemeClr val="bg1"/>
                  </a:solidFill>
                </a:rPr>
                <a:t>.</a:t>
              </a:r>
            </a:p>
            <a:p>
              <a:pPr algn="ctr"/>
              <a:endParaRPr lang="en-US" altLang="ko-KR" sz="80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bg1"/>
                  </a:solidFill>
                </a:rPr>
                <a:t>해당 프레임을 전송</a:t>
              </a:r>
              <a:endParaRPr lang="en-US" altLang="ko-KR" sz="800">
                <a:solidFill>
                  <a:schemeClr val="bg1"/>
                </a:solidFill>
              </a:endParaRPr>
            </a:p>
          </p:txBody>
        </p:sp>
      </p:grp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02C410F1-E8AD-4A79-AE1B-F0129516AA62}"/>
              </a:ext>
            </a:extLst>
          </p:cNvPr>
          <p:cNvCxnSpPr>
            <a:cxnSpLocks/>
            <a:stCxn id="163" idx="3"/>
          </p:cNvCxnSpPr>
          <p:nvPr/>
        </p:nvCxnSpPr>
        <p:spPr>
          <a:xfrm flipV="1">
            <a:off x="9866836" y="4735512"/>
            <a:ext cx="306508" cy="59209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EE3DE2BE-96E9-45FF-88B3-9D0C0AB90E01}"/>
              </a:ext>
            </a:extLst>
          </p:cNvPr>
          <p:cNvGrpSpPr/>
          <p:nvPr/>
        </p:nvGrpSpPr>
        <p:grpSpPr>
          <a:xfrm>
            <a:off x="217635" y="1717852"/>
            <a:ext cx="1656300" cy="3872794"/>
            <a:chOff x="217635" y="1717852"/>
            <a:chExt cx="1656300" cy="3872794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62A6A5C-70C0-4D61-9E85-C67DC1E035F8}"/>
                </a:ext>
              </a:extLst>
            </p:cNvPr>
            <p:cNvSpPr/>
            <p:nvPr/>
          </p:nvSpPr>
          <p:spPr>
            <a:xfrm>
              <a:off x="217636" y="1717852"/>
              <a:ext cx="1656299" cy="400110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</a:rPr>
                <a:t>하위 계층의 바이트 길이를 구함</a:t>
              </a:r>
              <a:r>
                <a:rPr lang="en-US" altLang="ko-KR" sz="8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7F8F2D7-876B-4205-BACB-46ED39CD43A4}"/>
                </a:ext>
              </a:extLst>
            </p:cNvPr>
            <p:cNvSpPr/>
            <p:nvPr/>
          </p:nvSpPr>
          <p:spPr>
            <a:xfrm>
              <a:off x="217636" y="2117962"/>
              <a:ext cx="1656299" cy="1234789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</a:rPr>
                <a:t>입력된 프레임의 </a:t>
              </a:r>
              <a:r>
                <a:rPr lang="en-US" altLang="ko-KR" sz="800" dirty="0">
                  <a:solidFill>
                    <a:schemeClr val="bg1"/>
                  </a:solidFill>
                </a:rPr>
                <a:t>[</a:t>
              </a:r>
              <a:r>
                <a:rPr lang="ko-KR" altLang="en-US" sz="800" dirty="0">
                  <a:solidFill>
                    <a:schemeClr val="bg1"/>
                  </a:solidFill>
                </a:rPr>
                <a:t>하위 계층의 바이트 길이 </a:t>
              </a:r>
              <a:r>
                <a:rPr lang="en-US" altLang="ko-KR" sz="800" dirty="0">
                  <a:solidFill>
                    <a:schemeClr val="bg1"/>
                  </a:solidFill>
                </a:rPr>
                <a:t>+ 6] </a:t>
              </a:r>
              <a:r>
                <a:rPr lang="ko-KR" altLang="en-US" sz="800" dirty="0">
                  <a:solidFill>
                    <a:schemeClr val="bg1"/>
                  </a:solidFill>
                </a:rPr>
                <a:t>번째 바이트 저장</a:t>
              </a:r>
              <a:endParaRPr lang="en-US" altLang="ko-KR" sz="800" dirty="0">
                <a:solidFill>
                  <a:schemeClr val="bg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bg1"/>
                  </a:solidFill>
                </a:rPr>
                <a:t>입력된 프레임의 </a:t>
              </a:r>
              <a:r>
                <a:rPr lang="en-US" altLang="ko-KR" sz="800" dirty="0">
                  <a:solidFill>
                    <a:schemeClr val="bg1"/>
                  </a:solidFill>
                </a:rPr>
                <a:t>[</a:t>
              </a:r>
              <a:r>
                <a:rPr lang="ko-KR" altLang="en-US" sz="800" dirty="0">
                  <a:solidFill>
                    <a:schemeClr val="bg1"/>
                  </a:solidFill>
                </a:rPr>
                <a:t>하위 계층의 바이트 길이 </a:t>
              </a:r>
              <a:r>
                <a:rPr lang="en-US" altLang="ko-KR" sz="800" dirty="0">
                  <a:solidFill>
                    <a:schemeClr val="bg1"/>
                  </a:solidFill>
                </a:rPr>
                <a:t>+ 17] </a:t>
              </a:r>
              <a:r>
                <a:rPr lang="ko-KR" altLang="en-US" sz="800" dirty="0">
                  <a:solidFill>
                    <a:schemeClr val="bg1"/>
                  </a:solidFill>
                </a:rPr>
                <a:t>번째 바이트 저장</a:t>
              </a:r>
              <a:endParaRPr lang="en-US" altLang="ko-KR" sz="800" dirty="0">
                <a:solidFill>
                  <a:schemeClr val="bg1"/>
                </a:solidFill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DD099280-2F6A-4595-B4F5-7E22C4A142FC}"/>
                </a:ext>
              </a:extLst>
            </p:cNvPr>
            <p:cNvSpPr/>
            <p:nvPr/>
          </p:nvSpPr>
          <p:spPr>
            <a:xfrm>
              <a:off x="217636" y="3352751"/>
              <a:ext cx="1656299" cy="338667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bg1"/>
                  </a:solidFill>
                </a:rPr>
                <a:t>6</a:t>
              </a:r>
              <a:r>
                <a:rPr lang="ko-KR" altLang="en-US" sz="800">
                  <a:solidFill>
                    <a:schemeClr val="bg1"/>
                  </a:solidFill>
                </a:rPr>
                <a:t>번째 바이트 </a:t>
              </a:r>
              <a:r>
                <a:rPr lang="en-US" altLang="ko-KR" sz="800">
                  <a:solidFill>
                    <a:schemeClr val="bg1"/>
                  </a:solidFill>
                </a:rPr>
                <a:t>== ‘8a’</a:t>
              </a:r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3F32CCDE-06AB-4B72-9714-92D166EFDF18}"/>
                </a:ext>
              </a:extLst>
            </p:cNvPr>
            <p:cNvCxnSpPr>
              <a:cxnSpLocks/>
              <a:stCxn id="172" idx="2"/>
              <a:endCxn id="174" idx="0"/>
            </p:cNvCxnSpPr>
            <p:nvPr/>
          </p:nvCxnSpPr>
          <p:spPr>
            <a:xfrm>
              <a:off x="1045786" y="3691418"/>
              <a:ext cx="0" cy="299416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4E5121CD-F215-4784-8327-C4F1945115A8}"/>
                </a:ext>
              </a:extLst>
            </p:cNvPr>
            <p:cNvSpPr/>
            <p:nvPr/>
          </p:nvSpPr>
          <p:spPr>
            <a:xfrm>
              <a:off x="217636" y="3990834"/>
              <a:ext cx="1656299" cy="338667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bg1"/>
                  </a:solidFill>
                </a:rPr>
                <a:t>6</a:t>
              </a:r>
              <a:r>
                <a:rPr lang="ko-KR" altLang="en-US" sz="800">
                  <a:solidFill>
                    <a:schemeClr val="bg1"/>
                  </a:solidFill>
                </a:rPr>
                <a:t>번째 바이트 </a:t>
              </a:r>
              <a:r>
                <a:rPr lang="en-US" altLang="ko-KR" sz="800">
                  <a:solidFill>
                    <a:schemeClr val="bg1"/>
                  </a:solidFill>
                </a:rPr>
                <a:t>== ‘ca’</a:t>
              </a:r>
            </a:p>
          </p:txBody>
        </p: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DF645F5E-CD81-4594-B109-EAEF34F97949}"/>
                </a:ext>
              </a:extLst>
            </p:cNvPr>
            <p:cNvCxnSpPr>
              <a:cxnSpLocks/>
              <a:stCxn id="174" idx="2"/>
              <a:endCxn id="176" idx="0"/>
            </p:cNvCxnSpPr>
            <p:nvPr/>
          </p:nvCxnSpPr>
          <p:spPr>
            <a:xfrm flipH="1">
              <a:off x="1045785" y="4329501"/>
              <a:ext cx="1" cy="267941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A93805E-AA46-43FC-99B0-DC05E65D9BBB}"/>
                </a:ext>
              </a:extLst>
            </p:cNvPr>
            <p:cNvSpPr/>
            <p:nvPr/>
          </p:nvSpPr>
          <p:spPr>
            <a:xfrm>
              <a:off x="217635" y="4597442"/>
              <a:ext cx="1656299" cy="338667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bg1"/>
                  </a:solidFill>
                </a:rPr>
                <a:t>17</a:t>
              </a:r>
              <a:r>
                <a:rPr lang="ko-KR" altLang="en-US" sz="800">
                  <a:solidFill>
                    <a:schemeClr val="bg1"/>
                  </a:solidFill>
                </a:rPr>
                <a:t>번째 바이트 </a:t>
              </a:r>
              <a:r>
                <a:rPr lang="en-US" altLang="ko-KR" sz="800">
                  <a:solidFill>
                    <a:schemeClr val="bg1"/>
                  </a:solidFill>
                </a:rPr>
                <a:t>== ‘00’</a:t>
              </a:r>
            </a:p>
          </p:txBody>
        </p: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65A28634-FC1E-4669-AF64-3584851BCD20}"/>
                </a:ext>
              </a:extLst>
            </p:cNvPr>
            <p:cNvCxnSpPr>
              <a:cxnSpLocks/>
              <a:stCxn id="176" idx="2"/>
            </p:cNvCxnSpPr>
            <p:nvPr/>
          </p:nvCxnSpPr>
          <p:spPr>
            <a:xfrm>
              <a:off x="1045785" y="4936109"/>
              <a:ext cx="0" cy="30501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2E687BBF-18DE-43EB-86BA-04C695075A0B}"/>
                </a:ext>
              </a:extLst>
            </p:cNvPr>
            <p:cNvSpPr/>
            <p:nvPr/>
          </p:nvSpPr>
          <p:spPr>
            <a:xfrm>
              <a:off x="825082" y="5251979"/>
              <a:ext cx="530742" cy="338667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bg1"/>
                  </a:solidFill>
                </a:rPr>
                <a:t>2 </a:t>
              </a:r>
              <a:r>
                <a:rPr lang="ko-KR" altLang="en-US" sz="800">
                  <a:solidFill>
                    <a:schemeClr val="bg1"/>
                  </a:solidFill>
                </a:rPr>
                <a:t>리턴</a:t>
              </a:r>
              <a:endParaRPr lang="en-US" altLang="ko-KR" sz="800">
                <a:solidFill>
                  <a:schemeClr val="bg1"/>
                </a:solidFill>
              </a:endParaRPr>
            </a:p>
          </p:txBody>
        </p:sp>
      </p:grp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8DE88625-D11D-4379-9483-8D9EFBF81AB5}"/>
              </a:ext>
            </a:extLst>
          </p:cNvPr>
          <p:cNvCxnSpPr>
            <a:cxnSpLocks/>
            <a:endCxn id="170" idx="3"/>
          </p:cNvCxnSpPr>
          <p:nvPr/>
        </p:nvCxnSpPr>
        <p:spPr>
          <a:xfrm rot="10800000" flipV="1">
            <a:off x="1873935" y="1500425"/>
            <a:ext cx="1139124" cy="417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B4745C0C-A82F-4B10-BBFE-937D1059275F}"/>
              </a:ext>
            </a:extLst>
          </p:cNvPr>
          <p:cNvCxnSpPr>
            <a:cxnSpLocks/>
            <a:stCxn id="178" idx="2"/>
          </p:cNvCxnSpPr>
          <p:nvPr/>
        </p:nvCxnSpPr>
        <p:spPr>
          <a:xfrm rot="5400000" flipH="1" flipV="1">
            <a:off x="297829" y="2875417"/>
            <a:ext cx="3507853" cy="1922606"/>
          </a:xfrm>
          <a:prstGeom prst="bentConnector4">
            <a:avLst>
              <a:gd name="adj1" fmla="val -6517"/>
              <a:gd name="adj2" fmla="val 87727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29C5691-DC3C-402B-BDBA-7FDCAC8FBF95}"/>
              </a:ext>
            </a:extLst>
          </p:cNvPr>
          <p:cNvGrpSpPr/>
          <p:nvPr/>
        </p:nvGrpSpPr>
        <p:grpSpPr>
          <a:xfrm>
            <a:off x="3013059" y="1791609"/>
            <a:ext cx="1656299" cy="999067"/>
            <a:chOff x="3013059" y="1791609"/>
            <a:chExt cx="1656299" cy="999067"/>
          </a:xfrm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7C157AC-F5EE-45F3-87C1-FA4FBE82ECFF}"/>
                </a:ext>
              </a:extLst>
            </p:cNvPr>
            <p:cNvSpPr/>
            <p:nvPr/>
          </p:nvSpPr>
          <p:spPr>
            <a:xfrm>
              <a:off x="3013059" y="1791609"/>
              <a:ext cx="1656299" cy="582367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</a:rPr>
                <a:t>프레임 넘버를 이용해 알맞은 프레임 정보 저장</a:t>
              </a:r>
              <a:r>
                <a:rPr lang="en-US" altLang="ko-KR" sz="800" dirty="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ko-KR" altLang="en-US" sz="800" dirty="0">
                  <a:solidFill>
                    <a:schemeClr val="bg1"/>
                  </a:solidFill>
                </a:rPr>
                <a:t>글로벌 변수 </a:t>
              </a:r>
              <a:r>
                <a:rPr lang="en-US" altLang="ko-KR" sz="800" dirty="0" err="1">
                  <a:solidFill>
                    <a:schemeClr val="bg1"/>
                  </a:solidFill>
                </a:rPr>
                <a:t>Except_mac</a:t>
              </a:r>
              <a:r>
                <a:rPr lang="ko-KR" altLang="en-US" sz="800" dirty="0">
                  <a:solidFill>
                    <a:schemeClr val="bg1"/>
                  </a:solidFill>
                </a:rPr>
                <a:t>에 입력된 프레임의 정보가 있는지 검사</a:t>
              </a:r>
              <a:endParaRPr lang="en-US" altLang="ko-KR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0D183DB0-845E-4E19-AF6F-16B9080D46CC}"/>
                </a:ext>
              </a:extLst>
            </p:cNvPr>
            <p:cNvCxnSpPr>
              <a:cxnSpLocks/>
              <a:stCxn id="184" idx="2"/>
            </p:cNvCxnSpPr>
            <p:nvPr/>
          </p:nvCxnSpPr>
          <p:spPr>
            <a:xfrm flipH="1">
              <a:off x="3841208" y="2373976"/>
              <a:ext cx="1" cy="41670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86" name="연결선: 꺾임 185">
            <a:extLst>
              <a:ext uri="{FF2B5EF4-FFF2-40B4-BE49-F238E27FC236}">
                <a16:creationId xmlns:a16="http://schemas.microsoft.com/office/drawing/2014/main" id="{3949713A-71F2-46F6-ACE5-ADF983EB969B}"/>
              </a:ext>
            </a:extLst>
          </p:cNvPr>
          <p:cNvCxnSpPr>
            <a:cxnSpLocks/>
          </p:cNvCxnSpPr>
          <p:nvPr/>
        </p:nvCxnSpPr>
        <p:spPr>
          <a:xfrm flipH="1" flipV="1">
            <a:off x="11001494" y="278829"/>
            <a:ext cx="828149" cy="5217993"/>
          </a:xfrm>
          <a:prstGeom prst="bentConnector4">
            <a:avLst>
              <a:gd name="adj1" fmla="val -27604"/>
              <a:gd name="adj2" fmla="val 104381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A22306B0-C56D-4261-95F3-6832290C8AC4}"/>
              </a:ext>
            </a:extLst>
          </p:cNvPr>
          <p:cNvGrpSpPr/>
          <p:nvPr/>
        </p:nvGrpSpPr>
        <p:grpSpPr>
          <a:xfrm>
            <a:off x="10173340" y="278829"/>
            <a:ext cx="1656303" cy="4743700"/>
            <a:chOff x="10173340" y="278829"/>
            <a:chExt cx="1656303" cy="4743700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E6FACBE2-0945-45BF-A880-49B9DE8E1218}"/>
                </a:ext>
              </a:extLst>
            </p:cNvPr>
            <p:cNvSpPr/>
            <p:nvPr/>
          </p:nvSpPr>
          <p:spPr>
            <a:xfrm>
              <a:off x="10173344" y="278829"/>
              <a:ext cx="1656299" cy="876893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bg1"/>
                  </a:solidFill>
                </a:rPr>
                <a:t>gen_key() </a:t>
              </a:r>
              <a:r>
                <a:rPr lang="ko-KR" altLang="en-US" sz="800">
                  <a:solidFill>
                    <a:schemeClr val="bg1"/>
                  </a:solidFill>
                </a:rPr>
                <a:t>함수를 통해 </a:t>
              </a:r>
              <a:r>
                <a:rPr lang="en-US" altLang="ko-KR" sz="800">
                  <a:solidFill>
                    <a:schemeClr val="bg1"/>
                  </a:solidFill>
                </a:rPr>
                <a:t>EAPOL_key</a:t>
              </a:r>
              <a:r>
                <a:rPr lang="ko-KR" altLang="en-US" sz="800">
                  <a:solidFill>
                    <a:schemeClr val="bg1"/>
                  </a:solidFill>
                </a:rPr>
                <a:t>를 </a:t>
              </a:r>
              <a:r>
                <a:rPr lang="en-US" altLang="ko-KR" sz="800">
                  <a:solidFill>
                    <a:schemeClr val="bg1"/>
                  </a:solidFill>
                </a:rPr>
                <a:t>2</a:t>
              </a:r>
              <a:r>
                <a:rPr lang="ko-KR" altLang="en-US" sz="800">
                  <a:solidFill>
                    <a:schemeClr val="bg1"/>
                  </a:solidFill>
                </a:rPr>
                <a:t>개 생성</a:t>
              </a:r>
              <a:endParaRPr lang="en-US" altLang="ko-KR" sz="800">
                <a:solidFill>
                  <a:schemeClr val="bg1"/>
                </a:solidFill>
              </a:endParaRPr>
            </a:p>
            <a:p>
              <a:pPr algn="ctr"/>
              <a:endParaRPr lang="en-US" altLang="ko-KR" sz="80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bg1"/>
                  </a:solidFill>
                </a:rPr>
                <a:t>무결성 코드를 </a:t>
              </a:r>
              <a:r>
                <a:rPr lang="en-US" altLang="ko-KR" sz="800">
                  <a:solidFill>
                    <a:schemeClr val="bg1"/>
                  </a:solidFill>
                </a:rPr>
                <a:t>3</a:t>
              </a:r>
              <a:r>
                <a:rPr lang="ko-KR" altLang="en-US" sz="800">
                  <a:solidFill>
                    <a:schemeClr val="bg1"/>
                  </a:solidFill>
                </a:rPr>
                <a:t>개 생성</a:t>
              </a:r>
              <a:endParaRPr lang="en-US" altLang="ko-KR" sz="800">
                <a:solidFill>
                  <a:schemeClr val="bg1"/>
                </a:solidFill>
              </a:endParaRPr>
            </a:p>
            <a:p>
              <a:pPr algn="ctr"/>
              <a:endParaRPr lang="en-US" altLang="ko-KR" sz="80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800">
                  <a:solidFill>
                    <a:schemeClr val="bg1"/>
                  </a:solidFill>
                </a:rPr>
                <a:t>FCS</a:t>
              </a:r>
              <a:r>
                <a:rPr lang="ko-KR" altLang="en-US" sz="800">
                  <a:solidFill>
                    <a:schemeClr val="bg1"/>
                  </a:solidFill>
                </a:rPr>
                <a:t>를 </a:t>
              </a:r>
              <a:r>
                <a:rPr lang="en-US" altLang="ko-KR" sz="800">
                  <a:solidFill>
                    <a:schemeClr val="bg1"/>
                  </a:solidFill>
                </a:rPr>
                <a:t>4</a:t>
              </a:r>
              <a:r>
                <a:rPr lang="ko-KR" altLang="en-US" sz="800">
                  <a:solidFill>
                    <a:schemeClr val="bg1"/>
                  </a:solidFill>
                </a:rPr>
                <a:t>개 생성</a:t>
              </a:r>
              <a:endParaRPr lang="en-US" altLang="ko-KR" sz="800">
                <a:solidFill>
                  <a:schemeClr val="bg1"/>
                </a:solidFill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C09699E-92CA-4E88-A6CF-77DDF41BEF64}"/>
                </a:ext>
              </a:extLst>
            </p:cNvPr>
            <p:cNvSpPr/>
            <p:nvPr/>
          </p:nvSpPr>
          <p:spPr>
            <a:xfrm>
              <a:off x="10173344" y="1128930"/>
              <a:ext cx="1656299" cy="582367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</a:rPr>
                <a:t>입력받은 </a:t>
              </a:r>
              <a:r>
                <a:rPr lang="en-US" altLang="ko-KR" sz="800">
                  <a:solidFill>
                    <a:schemeClr val="bg1"/>
                  </a:solidFill>
                </a:rPr>
                <a:t>EAPOL </a:t>
              </a:r>
              <a:r>
                <a:rPr lang="ko-KR" altLang="en-US" sz="800">
                  <a:solidFill>
                    <a:schemeClr val="bg1"/>
                  </a:solidFill>
                </a:rPr>
                <a:t>프레임의 하위 계층이 </a:t>
              </a:r>
              <a:r>
                <a:rPr lang="en-US" altLang="ko-KR" sz="800">
                  <a:solidFill>
                    <a:schemeClr val="bg1"/>
                  </a:solidFill>
                </a:rPr>
                <a:t>Dot11-FCS</a:t>
              </a:r>
              <a:r>
                <a:rPr lang="ko-KR" altLang="en-US" sz="800">
                  <a:solidFill>
                    <a:schemeClr val="bg1"/>
                  </a:solidFill>
                </a:rPr>
                <a:t>인지 확인</a:t>
              </a:r>
              <a:endParaRPr lang="en-US" altLang="ko-KR" sz="800">
                <a:solidFill>
                  <a:schemeClr val="bg1"/>
                </a:solidFill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FEF08A75-565D-472A-B6EE-4C128C0A98C4}"/>
                </a:ext>
              </a:extLst>
            </p:cNvPr>
            <p:cNvSpPr/>
            <p:nvPr/>
          </p:nvSpPr>
          <p:spPr>
            <a:xfrm>
              <a:off x="10173342" y="3005566"/>
              <a:ext cx="1656299" cy="671570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bg1"/>
                  </a:solidFill>
                </a:rPr>
                <a:t>Modify_key()</a:t>
              </a:r>
              <a:r>
                <a:rPr lang="ko-KR" altLang="en-US" sz="800">
                  <a:solidFill>
                    <a:schemeClr val="bg1"/>
                  </a:solidFill>
                </a:rPr>
                <a:t>함수를 통해 각 프레임의 키</a:t>
              </a:r>
              <a:r>
                <a:rPr lang="en-US" altLang="ko-KR" sz="800">
                  <a:solidFill>
                    <a:schemeClr val="bg1"/>
                  </a:solidFill>
                </a:rPr>
                <a:t>, </a:t>
              </a:r>
              <a:r>
                <a:rPr lang="ko-KR" altLang="en-US" sz="800">
                  <a:solidFill>
                    <a:schemeClr val="bg1"/>
                  </a:solidFill>
                </a:rPr>
                <a:t>무결성 코드를 수정함</a:t>
              </a:r>
              <a:r>
                <a:rPr lang="en-US" altLang="ko-KR" sz="800">
                  <a:solidFill>
                    <a:schemeClr val="bg1"/>
                  </a:solidFill>
                </a:rPr>
                <a:t>. </a:t>
              </a: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138BE47A-1BD7-4129-B612-C6018C9D1C1A}"/>
                </a:ext>
              </a:extLst>
            </p:cNvPr>
            <p:cNvSpPr/>
            <p:nvPr/>
          </p:nvSpPr>
          <p:spPr>
            <a:xfrm>
              <a:off x="10173340" y="3659360"/>
              <a:ext cx="1656299" cy="323165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</a:rPr>
                <a:t>수정된 프레임을 리턴함</a:t>
              </a:r>
              <a:r>
                <a:rPr lang="en-US" altLang="ko-KR" sz="8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16954FF3-486F-4A88-87D1-0EEE1779F514}"/>
                </a:ext>
              </a:extLst>
            </p:cNvPr>
            <p:cNvSpPr/>
            <p:nvPr/>
          </p:nvSpPr>
          <p:spPr>
            <a:xfrm>
              <a:off x="10173343" y="2043705"/>
              <a:ext cx="1656299" cy="455651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</a:rPr>
                <a:t>하위 </a:t>
              </a:r>
              <a:r>
                <a:rPr lang="en-US" altLang="ko-KR" sz="800">
                  <a:solidFill>
                    <a:schemeClr val="bg1"/>
                  </a:solidFill>
                </a:rPr>
                <a:t>Bytes = </a:t>
              </a:r>
              <a:r>
                <a:rPr lang="ko-KR" altLang="en-US" sz="800">
                  <a:solidFill>
                    <a:schemeClr val="bg1"/>
                  </a:solidFill>
                </a:rPr>
                <a:t>하위 계층 </a:t>
              </a:r>
              <a:r>
                <a:rPr lang="en-US" altLang="ko-KR" sz="800">
                  <a:solidFill>
                    <a:schemeClr val="bg1"/>
                  </a:solidFill>
                </a:rPr>
                <a:t>bytes</a:t>
              </a:r>
            </a:p>
          </p:txBody>
        </p:sp>
        <p:cxnSp>
          <p:nvCxnSpPr>
            <p:cNvPr id="192" name="직선 화살표 연결선 191">
              <a:extLst>
                <a:ext uri="{FF2B5EF4-FFF2-40B4-BE49-F238E27FC236}">
                  <a16:creationId xmlns:a16="http://schemas.microsoft.com/office/drawing/2014/main" id="{B633B6F9-A073-4D18-9F0F-5293466C9F33}"/>
                </a:ext>
              </a:extLst>
            </p:cNvPr>
            <p:cNvCxnSpPr>
              <a:cxnSpLocks/>
              <a:stCxn id="188" idx="2"/>
              <a:endCxn id="191" idx="0"/>
            </p:cNvCxnSpPr>
            <p:nvPr/>
          </p:nvCxnSpPr>
          <p:spPr>
            <a:xfrm flipH="1">
              <a:off x="11001493" y="1711297"/>
              <a:ext cx="1" cy="332408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62BB5A76-7F9A-4D68-B938-B0D438AF748E}"/>
                </a:ext>
              </a:extLst>
            </p:cNvPr>
            <p:cNvCxnSpPr>
              <a:cxnSpLocks/>
              <a:stCxn id="191" idx="2"/>
              <a:endCxn id="189" idx="0"/>
            </p:cNvCxnSpPr>
            <p:nvPr/>
          </p:nvCxnSpPr>
          <p:spPr>
            <a:xfrm flipH="1">
              <a:off x="11001492" y="2499356"/>
              <a:ext cx="1" cy="50621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연결선: 꺾임 193">
              <a:extLst>
                <a:ext uri="{FF2B5EF4-FFF2-40B4-BE49-F238E27FC236}">
                  <a16:creationId xmlns:a16="http://schemas.microsoft.com/office/drawing/2014/main" id="{C3875947-D4EF-4E3B-92AC-8DCADCA370E7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 rot="16200000" flipH="1">
              <a:off x="10895564" y="4088450"/>
              <a:ext cx="1040004" cy="828153"/>
            </a:xfrm>
            <a:prstGeom prst="bentConnector4">
              <a:avLst>
                <a:gd name="adj1" fmla="val 26210"/>
                <a:gd name="adj2" fmla="val 107624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550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6" grpId="0" animBg="1"/>
      <p:bldP spid="125" grpId="0" animBg="1"/>
      <p:bldP spid="130" grpId="0" animBg="1"/>
      <p:bldP spid="135" grpId="0" animBg="1"/>
      <p:bldP spid="138" grpId="0" animBg="1"/>
      <p:bldP spid="1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CBEB12-CF83-47DC-B2AF-D38E3BAE881B}"/>
              </a:ext>
            </a:extLst>
          </p:cNvPr>
          <p:cNvSpPr/>
          <p:nvPr/>
        </p:nvSpPr>
        <p:spPr>
          <a:xfrm>
            <a:off x="0" y="2"/>
            <a:ext cx="12192000" cy="1134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FDCA83-B760-45C8-AE77-716100C9C3C2}"/>
              </a:ext>
            </a:extLst>
          </p:cNvPr>
          <p:cNvSpPr txBox="1"/>
          <p:nvPr/>
        </p:nvSpPr>
        <p:spPr>
          <a:xfrm flipH="1">
            <a:off x="427046" y="297810"/>
            <a:ext cx="997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ea"/>
                <a:ea typeface="+mj-ea"/>
              </a:rPr>
              <a:t>결과물 테스트</a:t>
            </a:r>
            <a:endParaRPr lang="ko-KR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" name="무선 스니핑 방어 - 배속">
            <a:hlinkClick r:id="" action="ppaction://media"/>
            <a:extLst>
              <a:ext uri="{FF2B5EF4-FFF2-40B4-BE49-F238E27FC236}">
                <a16:creationId xmlns:a16="http://schemas.microsoft.com/office/drawing/2014/main" id="{A4B2F428-563F-437A-AE0A-DA89CC4730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913" y="1666875"/>
            <a:ext cx="7963421" cy="4479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E5527-25D8-44FC-B5A7-F0F701527208}"/>
              </a:ext>
            </a:extLst>
          </p:cNvPr>
          <p:cNvSpPr txBox="1"/>
          <p:nvPr/>
        </p:nvSpPr>
        <p:spPr>
          <a:xfrm>
            <a:off x="8515614" y="1546171"/>
            <a:ext cx="3202254" cy="1884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/>
              <a:t>무선 스니핑 방어 시스템 실행</a:t>
            </a:r>
            <a:endParaRPr lang="en-US" altLang="ko-KR" sz="1400" b="1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b="1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/>
              <a:t>Wireshark</a:t>
            </a:r>
            <a:r>
              <a:rPr lang="ko-KR" altLang="en-US" sz="1400" b="1"/>
              <a:t>를 통해 스니핑 시도</a:t>
            </a:r>
            <a:endParaRPr lang="en-US" altLang="ko-KR" sz="1400" b="1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b="1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/>
              <a:t>EAPOL </a:t>
            </a:r>
            <a:r>
              <a:rPr lang="ko-KR" altLang="en-US" sz="1400" b="1"/>
              <a:t>재밍 발생</a:t>
            </a:r>
            <a:endParaRPr lang="en-US" altLang="ko-KR" sz="1400" b="1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b="1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/>
              <a:t>무선 스니핑 실패</a:t>
            </a:r>
            <a:endParaRPr lang="en-US" altLang="ko-KR" sz="1400" b="1"/>
          </a:p>
        </p:txBody>
      </p:sp>
    </p:spTree>
    <p:extLst>
      <p:ext uri="{BB962C8B-B14F-4D97-AF65-F5344CB8AC3E}">
        <p14:creationId xmlns:p14="http://schemas.microsoft.com/office/powerpoint/2010/main" val="730678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천체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천체</Template>
  <TotalTime>9282</TotalTime>
  <Words>1644</Words>
  <Application>Microsoft Office PowerPoint</Application>
  <PresentationFormat>와이드스크린</PresentationFormat>
  <Paragraphs>94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Arial Unicode MS</vt:lpstr>
      <vt:lpstr>맑은 고딕</vt:lpstr>
      <vt:lpstr>Arial</vt:lpstr>
      <vt:lpstr>Calibri</vt:lpstr>
      <vt:lpstr>Calibri Light</vt:lpstr>
      <vt:lpstr>천체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김진우</dc:creator>
  <cp:lastModifiedBy>진우</cp:lastModifiedBy>
  <cp:revision>124</cp:revision>
  <dcterms:created xsi:type="dcterms:W3CDTF">2021-05-08T05:34:18Z</dcterms:created>
  <dcterms:modified xsi:type="dcterms:W3CDTF">2021-11-12T04:18:16Z</dcterms:modified>
</cp:coreProperties>
</file>